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9309100" cy="7023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27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CBAD2C-AB4E-4BA7-9DB6-E08BA1B083A6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E2D348B-DF81-493B-82C7-1643EE7EEC3C}">
      <dgm:prSet phldrT="[Text]" custT="1"/>
      <dgm:spPr>
        <a:solidFill>
          <a:schemeClr val="accent1">
            <a:lumMod val="20000"/>
            <a:lumOff val="80000"/>
          </a:schemeClr>
        </a:solidFill>
        <a:ln w="6350">
          <a:solidFill>
            <a:schemeClr val="accent1">
              <a:lumMod val="75000"/>
            </a:schemeClr>
          </a:solidFill>
        </a:ln>
      </dgm:spPr>
      <dgm:t>
        <a:bodyPr/>
        <a:lstStyle/>
        <a:p>
          <a:pPr>
            <a:buNone/>
          </a:pPr>
          <a:r>
            <a:rPr lang="en-US" sz="1200" b="0" dirty="0">
              <a:solidFill>
                <a:schemeClr val="tx1"/>
              </a:solidFill>
            </a:rPr>
            <a:t>Check following items against SOS response:</a:t>
          </a:r>
        </a:p>
      </dgm:t>
    </dgm:pt>
    <dgm:pt modelId="{526C7AA6-E407-484F-A184-A4A8B11C1232}" type="parTrans" cxnId="{08FA6576-173C-49DA-BC5E-29FB7B431377}">
      <dgm:prSet/>
      <dgm:spPr/>
      <dgm:t>
        <a:bodyPr/>
        <a:lstStyle/>
        <a:p>
          <a:endParaRPr lang="en-US"/>
        </a:p>
      </dgm:t>
    </dgm:pt>
    <dgm:pt modelId="{521EA711-6542-4D3E-BFF8-8F9C6A9DE5E2}" type="sibTrans" cxnId="{08FA6576-173C-49DA-BC5E-29FB7B431377}">
      <dgm:prSet/>
      <dgm:spPr>
        <a:solidFill>
          <a:schemeClr val="accent1"/>
        </a:solidFill>
      </dgm:spPr>
      <dgm:t>
        <a:bodyPr/>
        <a:lstStyle/>
        <a:p>
          <a:endParaRPr lang="en-US" dirty="0"/>
        </a:p>
      </dgm:t>
    </dgm:pt>
    <dgm:pt modelId="{05686468-A99D-4631-9EF4-BB7452110D3D}">
      <dgm:prSet phldrT="[Text]" custT="1"/>
      <dgm:spPr>
        <a:solidFill>
          <a:schemeClr val="accent1">
            <a:lumMod val="20000"/>
            <a:lumOff val="80000"/>
          </a:schemeClr>
        </a:solidFill>
        <a:ln w="6350">
          <a:solidFill>
            <a:schemeClr val="accent1">
              <a:lumMod val="75000"/>
            </a:schemeClr>
          </a:solidFill>
        </a:ln>
      </dgm:spPr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000" b="0" dirty="0">
              <a:solidFill>
                <a:schemeClr val="tx1"/>
              </a:solidFill>
            </a:rPr>
            <a:t> Name and address</a:t>
          </a:r>
        </a:p>
      </dgm:t>
    </dgm:pt>
    <dgm:pt modelId="{1C07D7B3-378B-4108-96F8-2AA2216F9734}" type="parTrans" cxnId="{95C2D4DC-E6EF-4BEA-B92E-CC591F732324}">
      <dgm:prSet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CCFE7331-68DB-47FF-8E6C-44E4D7DC21DA}" type="sibTrans" cxnId="{95C2D4DC-E6EF-4BEA-B92E-CC591F732324}">
      <dgm:prSet/>
      <dgm:spPr/>
      <dgm:t>
        <a:bodyPr/>
        <a:lstStyle/>
        <a:p>
          <a:endParaRPr lang="en-US"/>
        </a:p>
      </dgm:t>
    </dgm:pt>
    <dgm:pt modelId="{3007346F-DA38-49E2-A099-E514CBE5E2B0}">
      <dgm:prSet phldrT="[Text]" custT="1"/>
      <dgm:spPr>
        <a:solidFill>
          <a:schemeClr val="accent1">
            <a:lumMod val="20000"/>
            <a:lumOff val="80000"/>
          </a:schemeClr>
        </a:solidFill>
        <a:ln w="6350">
          <a:solidFill>
            <a:schemeClr val="accent1">
              <a:lumMod val="75000"/>
            </a:schemeClr>
          </a:solidFill>
        </a:ln>
      </dgm:spPr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000" b="0" dirty="0">
              <a:solidFill>
                <a:schemeClr val="tx1"/>
              </a:solidFill>
            </a:rPr>
            <a:t> DOB and identifiers</a:t>
          </a:r>
        </a:p>
      </dgm:t>
    </dgm:pt>
    <dgm:pt modelId="{6DFA9C95-2149-46C8-9AF3-AEDD2CCF8435}" type="parTrans" cxnId="{B178E20D-54CC-42C0-BF73-6A26E7EC4F00}">
      <dgm:prSet/>
      <dgm:spPr/>
      <dgm:t>
        <a:bodyPr/>
        <a:lstStyle/>
        <a:p>
          <a:endParaRPr lang="en-US"/>
        </a:p>
      </dgm:t>
    </dgm:pt>
    <dgm:pt modelId="{234F0B13-424F-46AC-9AAC-9F698B07AC74}" type="sibTrans" cxnId="{B178E20D-54CC-42C0-BF73-6A26E7EC4F00}">
      <dgm:prSet/>
      <dgm:spPr/>
      <dgm:t>
        <a:bodyPr/>
        <a:lstStyle/>
        <a:p>
          <a:endParaRPr lang="en-US"/>
        </a:p>
      </dgm:t>
    </dgm:pt>
    <dgm:pt modelId="{BCE28095-4334-41FE-A30D-E4086D3994EE}">
      <dgm:prSet phldrT="[Text]" custT="1"/>
      <dgm:spPr>
        <a:solidFill>
          <a:schemeClr val="accent1">
            <a:lumMod val="20000"/>
            <a:lumOff val="80000"/>
          </a:schemeClr>
        </a:solidFill>
        <a:ln w="6350">
          <a:solidFill>
            <a:schemeClr val="accent1">
              <a:lumMod val="75000"/>
            </a:schemeClr>
          </a:solidFill>
        </a:ln>
      </dgm:spPr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000" b="0" dirty="0">
              <a:solidFill>
                <a:schemeClr val="tx1"/>
              </a:solidFill>
            </a:rPr>
            <a:t> Photo and signature</a:t>
          </a:r>
        </a:p>
      </dgm:t>
    </dgm:pt>
    <dgm:pt modelId="{E8AF68DB-FB48-4C55-B8B7-8A5D657DCCFD}" type="parTrans" cxnId="{474BABB7-DEDB-4194-B6A9-44DE37EB6880}">
      <dgm:prSet/>
      <dgm:spPr/>
      <dgm:t>
        <a:bodyPr/>
        <a:lstStyle/>
        <a:p>
          <a:endParaRPr lang="en-US"/>
        </a:p>
      </dgm:t>
    </dgm:pt>
    <dgm:pt modelId="{07EC49F4-A99A-4DEE-9D54-88E36EEAC4DB}" type="sibTrans" cxnId="{474BABB7-DEDB-4194-B6A9-44DE37EB6880}">
      <dgm:prSet/>
      <dgm:spPr/>
      <dgm:t>
        <a:bodyPr/>
        <a:lstStyle/>
        <a:p>
          <a:endParaRPr lang="en-US"/>
        </a:p>
      </dgm:t>
    </dgm:pt>
    <dgm:pt modelId="{1BA26E62-7F7A-4483-8E10-44895F5B4ECE}">
      <dgm:prSet phldrT="[Text]" custT="1"/>
      <dgm:spPr>
        <a:solidFill>
          <a:schemeClr val="accent1">
            <a:lumMod val="20000"/>
            <a:lumOff val="80000"/>
          </a:schemeClr>
        </a:solidFill>
        <a:ln w="6350">
          <a:solidFill>
            <a:schemeClr val="accent1">
              <a:lumMod val="75000"/>
            </a:schemeClr>
          </a:solidFill>
        </a:ln>
      </dgm:spPr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000" b="0" dirty="0">
              <a:solidFill>
                <a:schemeClr val="tx1"/>
              </a:solidFill>
            </a:rPr>
            <a:t> DL/ID Card validity</a:t>
          </a:r>
        </a:p>
      </dgm:t>
    </dgm:pt>
    <dgm:pt modelId="{33394B7B-4254-48BC-813D-239EDB1AA365}" type="parTrans" cxnId="{05CAD375-26B3-4717-9930-5A2DE2C63689}">
      <dgm:prSet/>
      <dgm:spPr/>
      <dgm:t>
        <a:bodyPr/>
        <a:lstStyle/>
        <a:p>
          <a:endParaRPr lang="en-US"/>
        </a:p>
      </dgm:t>
    </dgm:pt>
    <dgm:pt modelId="{39B53C46-7532-40A4-AB95-0777FFFC0273}" type="sibTrans" cxnId="{05CAD375-26B3-4717-9930-5A2DE2C63689}">
      <dgm:prSet/>
      <dgm:spPr/>
      <dgm:t>
        <a:bodyPr/>
        <a:lstStyle/>
        <a:p>
          <a:endParaRPr lang="en-US"/>
        </a:p>
      </dgm:t>
    </dgm:pt>
    <dgm:pt modelId="{63B5970D-F768-4FF5-BC16-6552B489EDCC}" type="pres">
      <dgm:prSet presAssocID="{DDCBAD2C-AB4E-4BA7-9DB6-E08BA1B083A6}" presName="linearFlow" presStyleCnt="0">
        <dgm:presLayoutVars>
          <dgm:resizeHandles val="exact"/>
        </dgm:presLayoutVars>
      </dgm:prSet>
      <dgm:spPr/>
    </dgm:pt>
    <dgm:pt modelId="{3A2914CE-BB43-4E8D-A689-70BD97672F5B}" type="pres">
      <dgm:prSet presAssocID="{5E2D348B-DF81-493B-82C7-1643EE7EEC3C}" presName="node" presStyleLbl="node1" presStyleIdx="0" presStyleCnt="1" custScaleY="206704">
        <dgm:presLayoutVars>
          <dgm:bulletEnabled val="1"/>
        </dgm:presLayoutVars>
      </dgm:prSet>
      <dgm:spPr/>
    </dgm:pt>
  </dgm:ptLst>
  <dgm:cxnLst>
    <dgm:cxn modelId="{B178E20D-54CC-42C0-BF73-6A26E7EC4F00}" srcId="{5E2D348B-DF81-493B-82C7-1643EE7EEC3C}" destId="{3007346F-DA38-49E2-A099-E514CBE5E2B0}" srcOrd="1" destOrd="0" parTransId="{6DFA9C95-2149-46C8-9AF3-AEDD2CCF8435}" sibTransId="{234F0B13-424F-46AC-9AAC-9F698B07AC74}"/>
    <dgm:cxn modelId="{6BF96335-BC39-40BD-BE99-50619DEE1673}" type="presOf" srcId="{3007346F-DA38-49E2-A099-E514CBE5E2B0}" destId="{3A2914CE-BB43-4E8D-A689-70BD97672F5B}" srcOrd="0" destOrd="2" presId="urn:microsoft.com/office/officeart/2005/8/layout/process2"/>
    <dgm:cxn modelId="{8F20C66D-D80D-4196-9E6C-74CB235A3C27}" type="presOf" srcId="{05686468-A99D-4631-9EF4-BB7452110D3D}" destId="{3A2914CE-BB43-4E8D-A689-70BD97672F5B}" srcOrd="0" destOrd="1" presId="urn:microsoft.com/office/officeart/2005/8/layout/process2"/>
    <dgm:cxn modelId="{DD19D851-EFF6-4112-80CA-C03C23DDED93}" type="presOf" srcId="{1BA26E62-7F7A-4483-8E10-44895F5B4ECE}" destId="{3A2914CE-BB43-4E8D-A689-70BD97672F5B}" srcOrd="0" destOrd="4" presId="urn:microsoft.com/office/officeart/2005/8/layout/process2"/>
    <dgm:cxn modelId="{05CAD375-26B3-4717-9930-5A2DE2C63689}" srcId="{5E2D348B-DF81-493B-82C7-1643EE7EEC3C}" destId="{1BA26E62-7F7A-4483-8E10-44895F5B4ECE}" srcOrd="3" destOrd="0" parTransId="{33394B7B-4254-48BC-813D-239EDB1AA365}" sibTransId="{39B53C46-7532-40A4-AB95-0777FFFC0273}"/>
    <dgm:cxn modelId="{08FA6576-173C-49DA-BC5E-29FB7B431377}" srcId="{DDCBAD2C-AB4E-4BA7-9DB6-E08BA1B083A6}" destId="{5E2D348B-DF81-493B-82C7-1643EE7EEC3C}" srcOrd="0" destOrd="0" parTransId="{526C7AA6-E407-484F-A184-A4A8B11C1232}" sibTransId="{521EA711-6542-4D3E-BFF8-8F9C6A9DE5E2}"/>
    <dgm:cxn modelId="{FA67D858-62EB-4259-893F-B3A4831AE037}" type="presOf" srcId="{5E2D348B-DF81-493B-82C7-1643EE7EEC3C}" destId="{3A2914CE-BB43-4E8D-A689-70BD97672F5B}" srcOrd="0" destOrd="0" presId="urn:microsoft.com/office/officeart/2005/8/layout/process2"/>
    <dgm:cxn modelId="{474BABB7-DEDB-4194-B6A9-44DE37EB6880}" srcId="{5E2D348B-DF81-493B-82C7-1643EE7EEC3C}" destId="{BCE28095-4334-41FE-A30D-E4086D3994EE}" srcOrd="2" destOrd="0" parTransId="{E8AF68DB-FB48-4C55-B8B7-8A5D657DCCFD}" sibTransId="{07EC49F4-A99A-4DEE-9D54-88E36EEAC4DB}"/>
    <dgm:cxn modelId="{2A1401D4-5BB0-47C5-B71C-C975C53D94D9}" type="presOf" srcId="{DDCBAD2C-AB4E-4BA7-9DB6-E08BA1B083A6}" destId="{63B5970D-F768-4FF5-BC16-6552B489EDCC}" srcOrd="0" destOrd="0" presId="urn:microsoft.com/office/officeart/2005/8/layout/process2"/>
    <dgm:cxn modelId="{95C2D4DC-E6EF-4BEA-B92E-CC591F732324}" srcId="{5E2D348B-DF81-493B-82C7-1643EE7EEC3C}" destId="{05686468-A99D-4631-9EF4-BB7452110D3D}" srcOrd="0" destOrd="0" parTransId="{1C07D7B3-378B-4108-96F8-2AA2216F9734}" sibTransId="{CCFE7331-68DB-47FF-8E6C-44E4D7DC21DA}"/>
    <dgm:cxn modelId="{15AE14E5-E6FF-43F3-98CA-3AA7CE771748}" type="presOf" srcId="{BCE28095-4334-41FE-A30D-E4086D3994EE}" destId="{3A2914CE-BB43-4E8D-A689-70BD97672F5B}" srcOrd="0" destOrd="3" presId="urn:microsoft.com/office/officeart/2005/8/layout/process2"/>
    <dgm:cxn modelId="{9D4B3D64-624E-4F14-BDF9-7197908FAB3B}" type="presParOf" srcId="{63B5970D-F768-4FF5-BC16-6552B489EDCC}" destId="{3A2914CE-BB43-4E8D-A689-70BD97672F5B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2914CE-BB43-4E8D-A689-70BD97672F5B}">
      <dsp:nvSpPr>
        <dsp:cNvPr id="0" name=""/>
        <dsp:cNvSpPr/>
      </dsp:nvSpPr>
      <dsp:spPr>
        <a:xfrm>
          <a:off x="0" y="1226"/>
          <a:ext cx="1609724" cy="1381808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635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schemeClr val="tx1"/>
              </a:solidFill>
            </a:rPr>
            <a:t>Check following items against SOS response: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000" b="0" kern="1200" dirty="0">
              <a:solidFill>
                <a:schemeClr val="tx1"/>
              </a:solidFill>
            </a:rPr>
            <a:t> Name and address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000" b="0" kern="1200" dirty="0">
              <a:solidFill>
                <a:schemeClr val="tx1"/>
              </a:solidFill>
            </a:rPr>
            <a:t> DOB and identifiers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000" b="0" kern="1200" dirty="0">
              <a:solidFill>
                <a:schemeClr val="tx1"/>
              </a:solidFill>
            </a:rPr>
            <a:t> Photo and signature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000" b="0" kern="1200" dirty="0">
              <a:solidFill>
                <a:schemeClr val="tx1"/>
              </a:solidFill>
            </a:rPr>
            <a:t> DL/ID Card validity</a:t>
          </a:r>
        </a:p>
      </dsp:txBody>
      <dsp:txXfrm>
        <a:off x="40472" y="41698"/>
        <a:ext cx="1528780" cy="13008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943" cy="3527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2733" y="0"/>
            <a:ext cx="4033943" cy="3527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C0CF0-47CA-4E14-B442-64BCCEE32A9E}" type="datetimeFigureOut">
              <a:rPr lang="en-US" smtClean="0"/>
              <a:t>2/2/2023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7938" y="877888"/>
            <a:ext cx="4213225" cy="2370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910" y="3379869"/>
            <a:ext cx="7447280" cy="27653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70320"/>
            <a:ext cx="4033943" cy="3527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2733" y="6670320"/>
            <a:ext cx="4033943" cy="3527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AE3F37-7030-4BA6-8AAD-24A6736418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928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AE3F37-7030-4BA6-8AAD-24A67364181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78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2/2/2023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2/2/2023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2/2/2023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1416283" y="3773932"/>
            <a:ext cx="86995" cy="716915"/>
          </a:xfrm>
          <a:custGeom>
            <a:avLst/>
            <a:gdLst/>
            <a:ahLst/>
            <a:cxnLst/>
            <a:rect l="l" t="t" r="r" b="b"/>
            <a:pathLst>
              <a:path w="86995" h="716914">
                <a:moveTo>
                  <a:pt x="0" y="628904"/>
                </a:moveTo>
                <a:lnTo>
                  <a:pt x="41909" y="716534"/>
                </a:lnTo>
                <a:lnTo>
                  <a:pt x="79573" y="644398"/>
                </a:lnTo>
                <a:lnTo>
                  <a:pt x="57657" y="644398"/>
                </a:lnTo>
                <a:lnTo>
                  <a:pt x="28701" y="643890"/>
                </a:lnTo>
                <a:lnTo>
                  <a:pt x="28959" y="629412"/>
                </a:lnTo>
                <a:lnTo>
                  <a:pt x="0" y="628904"/>
                </a:lnTo>
                <a:close/>
              </a:path>
              <a:path w="86995" h="716914">
                <a:moveTo>
                  <a:pt x="28959" y="629412"/>
                </a:moveTo>
                <a:lnTo>
                  <a:pt x="28701" y="643890"/>
                </a:lnTo>
                <a:lnTo>
                  <a:pt x="57657" y="644398"/>
                </a:lnTo>
                <a:lnTo>
                  <a:pt x="57915" y="629920"/>
                </a:lnTo>
                <a:lnTo>
                  <a:pt x="28959" y="629412"/>
                </a:lnTo>
                <a:close/>
              </a:path>
              <a:path w="86995" h="716914">
                <a:moveTo>
                  <a:pt x="57915" y="629920"/>
                </a:moveTo>
                <a:lnTo>
                  <a:pt x="57657" y="644398"/>
                </a:lnTo>
                <a:lnTo>
                  <a:pt x="79573" y="644398"/>
                </a:lnTo>
                <a:lnTo>
                  <a:pt x="86867" y="630428"/>
                </a:lnTo>
                <a:lnTo>
                  <a:pt x="57915" y="629920"/>
                </a:lnTo>
                <a:close/>
              </a:path>
              <a:path w="86995" h="716914">
                <a:moveTo>
                  <a:pt x="40131" y="0"/>
                </a:moveTo>
                <a:lnTo>
                  <a:pt x="28959" y="629412"/>
                </a:lnTo>
                <a:lnTo>
                  <a:pt x="57915" y="629920"/>
                </a:lnTo>
                <a:lnTo>
                  <a:pt x="69087" y="508"/>
                </a:lnTo>
                <a:lnTo>
                  <a:pt x="401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10772013" y="1951227"/>
            <a:ext cx="86995" cy="675005"/>
          </a:xfrm>
          <a:custGeom>
            <a:avLst/>
            <a:gdLst/>
            <a:ahLst/>
            <a:cxnLst/>
            <a:rect l="l" t="t" r="r" b="b"/>
            <a:pathLst>
              <a:path w="86995" h="675005">
                <a:moveTo>
                  <a:pt x="29010" y="587839"/>
                </a:moveTo>
                <a:lnTo>
                  <a:pt x="0" y="588264"/>
                </a:lnTo>
                <a:lnTo>
                  <a:pt x="44703" y="674497"/>
                </a:lnTo>
                <a:lnTo>
                  <a:pt x="79463" y="602361"/>
                </a:lnTo>
                <a:lnTo>
                  <a:pt x="29209" y="602361"/>
                </a:lnTo>
                <a:lnTo>
                  <a:pt x="29010" y="587839"/>
                </a:lnTo>
                <a:close/>
              </a:path>
              <a:path w="86995" h="675005">
                <a:moveTo>
                  <a:pt x="57966" y="587416"/>
                </a:moveTo>
                <a:lnTo>
                  <a:pt x="29010" y="587839"/>
                </a:lnTo>
                <a:lnTo>
                  <a:pt x="29209" y="602361"/>
                </a:lnTo>
                <a:lnTo>
                  <a:pt x="58165" y="601980"/>
                </a:lnTo>
                <a:lnTo>
                  <a:pt x="57966" y="587416"/>
                </a:lnTo>
                <a:close/>
              </a:path>
              <a:path w="86995" h="675005">
                <a:moveTo>
                  <a:pt x="86867" y="586994"/>
                </a:moveTo>
                <a:lnTo>
                  <a:pt x="57966" y="587416"/>
                </a:lnTo>
                <a:lnTo>
                  <a:pt x="58165" y="601980"/>
                </a:lnTo>
                <a:lnTo>
                  <a:pt x="29209" y="602361"/>
                </a:lnTo>
                <a:lnTo>
                  <a:pt x="79463" y="602361"/>
                </a:lnTo>
                <a:lnTo>
                  <a:pt x="86867" y="586994"/>
                </a:lnTo>
                <a:close/>
              </a:path>
              <a:path w="86995" h="675005">
                <a:moveTo>
                  <a:pt x="49910" y="0"/>
                </a:moveTo>
                <a:lnTo>
                  <a:pt x="20954" y="507"/>
                </a:lnTo>
                <a:lnTo>
                  <a:pt x="29010" y="587839"/>
                </a:lnTo>
                <a:lnTo>
                  <a:pt x="57966" y="587416"/>
                </a:lnTo>
                <a:lnTo>
                  <a:pt x="499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bg object 18"/>
          <p:cNvSpPr/>
          <p:nvPr/>
        </p:nvSpPr>
        <p:spPr>
          <a:xfrm>
            <a:off x="8493379" y="5339079"/>
            <a:ext cx="86995" cy="318770"/>
          </a:xfrm>
          <a:custGeom>
            <a:avLst/>
            <a:gdLst/>
            <a:ahLst/>
            <a:cxnLst/>
            <a:rect l="l" t="t" r="r" b="b"/>
            <a:pathLst>
              <a:path w="86995" h="318770">
                <a:moveTo>
                  <a:pt x="0" y="231140"/>
                </a:moveTo>
                <a:lnTo>
                  <a:pt x="41783" y="318757"/>
                </a:lnTo>
                <a:lnTo>
                  <a:pt x="79608" y="246634"/>
                </a:lnTo>
                <a:lnTo>
                  <a:pt x="57658" y="246634"/>
                </a:lnTo>
                <a:lnTo>
                  <a:pt x="28702" y="246126"/>
                </a:lnTo>
                <a:lnTo>
                  <a:pt x="28970" y="231690"/>
                </a:lnTo>
                <a:lnTo>
                  <a:pt x="0" y="231140"/>
                </a:lnTo>
                <a:close/>
              </a:path>
              <a:path w="86995" h="318770">
                <a:moveTo>
                  <a:pt x="28970" y="231690"/>
                </a:moveTo>
                <a:lnTo>
                  <a:pt x="28702" y="246126"/>
                </a:lnTo>
                <a:lnTo>
                  <a:pt x="57658" y="246634"/>
                </a:lnTo>
                <a:lnTo>
                  <a:pt x="57925" y="232240"/>
                </a:lnTo>
                <a:lnTo>
                  <a:pt x="28970" y="231690"/>
                </a:lnTo>
                <a:close/>
              </a:path>
              <a:path w="86995" h="318770">
                <a:moveTo>
                  <a:pt x="57925" y="232240"/>
                </a:moveTo>
                <a:lnTo>
                  <a:pt x="57658" y="246634"/>
                </a:lnTo>
                <a:lnTo>
                  <a:pt x="79608" y="246634"/>
                </a:lnTo>
                <a:lnTo>
                  <a:pt x="86868" y="232791"/>
                </a:lnTo>
                <a:lnTo>
                  <a:pt x="57925" y="232240"/>
                </a:lnTo>
                <a:close/>
              </a:path>
              <a:path w="86995" h="318770">
                <a:moveTo>
                  <a:pt x="33274" y="0"/>
                </a:moveTo>
                <a:lnTo>
                  <a:pt x="28970" y="231690"/>
                </a:lnTo>
                <a:lnTo>
                  <a:pt x="57925" y="232240"/>
                </a:lnTo>
                <a:lnTo>
                  <a:pt x="62230" y="508"/>
                </a:lnTo>
                <a:lnTo>
                  <a:pt x="3327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bg object 19"/>
          <p:cNvSpPr/>
          <p:nvPr/>
        </p:nvSpPr>
        <p:spPr>
          <a:xfrm>
            <a:off x="8438768" y="1952751"/>
            <a:ext cx="86995" cy="675005"/>
          </a:xfrm>
          <a:custGeom>
            <a:avLst/>
            <a:gdLst/>
            <a:ahLst/>
            <a:cxnLst/>
            <a:rect l="l" t="t" r="r" b="b"/>
            <a:pathLst>
              <a:path w="86995" h="675005">
                <a:moveTo>
                  <a:pt x="29010" y="587839"/>
                </a:moveTo>
                <a:lnTo>
                  <a:pt x="0" y="588264"/>
                </a:lnTo>
                <a:lnTo>
                  <a:pt x="44703" y="674497"/>
                </a:lnTo>
                <a:lnTo>
                  <a:pt x="79463" y="602361"/>
                </a:lnTo>
                <a:lnTo>
                  <a:pt x="29209" y="602361"/>
                </a:lnTo>
                <a:lnTo>
                  <a:pt x="29010" y="587839"/>
                </a:lnTo>
                <a:close/>
              </a:path>
              <a:path w="86995" h="675005">
                <a:moveTo>
                  <a:pt x="57966" y="587416"/>
                </a:moveTo>
                <a:lnTo>
                  <a:pt x="29010" y="587839"/>
                </a:lnTo>
                <a:lnTo>
                  <a:pt x="29209" y="602361"/>
                </a:lnTo>
                <a:lnTo>
                  <a:pt x="58165" y="601980"/>
                </a:lnTo>
                <a:lnTo>
                  <a:pt x="57966" y="587416"/>
                </a:lnTo>
                <a:close/>
              </a:path>
              <a:path w="86995" h="675005">
                <a:moveTo>
                  <a:pt x="86867" y="586994"/>
                </a:moveTo>
                <a:lnTo>
                  <a:pt x="57966" y="587416"/>
                </a:lnTo>
                <a:lnTo>
                  <a:pt x="58165" y="601980"/>
                </a:lnTo>
                <a:lnTo>
                  <a:pt x="29209" y="602361"/>
                </a:lnTo>
                <a:lnTo>
                  <a:pt x="79463" y="602361"/>
                </a:lnTo>
                <a:lnTo>
                  <a:pt x="86867" y="586994"/>
                </a:lnTo>
                <a:close/>
              </a:path>
              <a:path w="86995" h="675005">
                <a:moveTo>
                  <a:pt x="49910" y="0"/>
                </a:moveTo>
                <a:lnTo>
                  <a:pt x="20954" y="507"/>
                </a:lnTo>
                <a:lnTo>
                  <a:pt x="29010" y="587839"/>
                </a:lnTo>
                <a:lnTo>
                  <a:pt x="57966" y="587416"/>
                </a:lnTo>
                <a:lnTo>
                  <a:pt x="499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bg object 20"/>
          <p:cNvSpPr/>
          <p:nvPr/>
        </p:nvSpPr>
        <p:spPr>
          <a:xfrm>
            <a:off x="9922002" y="5079491"/>
            <a:ext cx="0" cy="662305"/>
          </a:xfrm>
          <a:custGeom>
            <a:avLst/>
            <a:gdLst/>
            <a:ahLst/>
            <a:cxnLst/>
            <a:rect l="l" t="t" r="r" b="b"/>
            <a:pathLst>
              <a:path h="662304">
                <a:moveTo>
                  <a:pt x="0" y="0"/>
                </a:moveTo>
                <a:lnTo>
                  <a:pt x="0" y="661746"/>
                </a:lnTo>
              </a:path>
            </a:pathLst>
          </a:custGeom>
          <a:ln w="25907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1" name="bg object 21"/>
          <p:cNvSpPr/>
          <p:nvPr/>
        </p:nvSpPr>
        <p:spPr>
          <a:xfrm>
            <a:off x="6596253" y="4601464"/>
            <a:ext cx="86995" cy="675005"/>
          </a:xfrm>
          <a:custGeom>
            <a:avLst/>
            <a:gdLst/>
            <a:ahLst/>
            <a:cxnLst/>
            <a:rect l="l" t="t" r="r" b="b"/>
            <a:pathLst>
              <a:path w="86995" h="675004">
                <a:moveTo>
                  <a:pt x="29010" y="587839"/>
                </a:moveTo>
                <a:lnTo>
                  <a:pt x="0" y="588264"/>
                </a:lnTo>
                <a:lnTo>
                  <a:pt x="44703" y="674497"/>
                </a:lnTo>
                <a:lnTo>
                  <a:pt x="79463" y="602361"/>
                </a:lnTo>
                <a:lnTo>
                  <a:pt x="29209" y="602361"/>
                </a:lnTo>
                <a:lnTo>
                  <a:pt x="29010" y="587839"/>
                </a:lnTo>
                <a:close/>
              </a:path>
              <a:path w="86995" h="675004">
                <a:moveTo>
                  <a:pt x="57966" y="587416"/>
                </a:moveTo>
                <a:lnTo>
                  <a:pt x="29010" y="587839"/>
                </a:lnTo>
                <a:lnTo>
                  <a:pt x="29209" y="602361"/>
                </a:lnTo>
                <a:lnTo>
                  <a:pt x="58165" y="601980"/>
                </a:lnTo>
                <a:lnTo>
                  <a:pt x="57966" y="587416"/>
                </a:lnTo>
                <a:close/>
              </a:path>
              <a:path w="86995" h="675004">
                <a:moveTo>
                  <a:pt x="86867" y="586994"/>
                </a:moveTo>
                <a:lnTo>
                  <a:pt x="57966" y="587416"/>
                </a:lnTo>
                <a:lnTo>
                  <a:pt x="58165" y="601980"/>
                </a:lnTo>
                <a:lnTo>
                  <a:pt x="29209" y="602361"/>
                </a:lnTo>
                <a:lnTo>
                  <a:pt x="79463" y="602361"/>
                </a:lnTo>
                <a:lnTo>
                  <a:pt x="86867" y="586994"/>
                </a:lnTo>
                <a:close/>
              </a:path>
              <a:path w="86995" h="675004">
                <a:moveTo>
                  <a:pt x="49910" y="0"/>
                </a:moveTo>
                <a:lnTo>
                  <a:pt x="20954" y="507"/>
                </a:lnTo>
                <a:lnTo>
                  <a:pt x="29010" y="587839"/>
                </a:lnTo>
                <a:lnTo>
                  <a:pt x="57966" y="587416"/>
                </a:lnTo>
                <a:lnTo>
                  <a:pt x="499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2" name="bg object 22"/>
          <p:cNvSpPr/>
          <p:nvPr/>
        </p:nvSpPr>
        <p:spPr>
          <a:xfrm>
            <a:off x="6582536" y="1952751"/>
            <a:ext cx="86995" cy="675005"/>
          </a:xfrm>
          <a:custGeom>
            <a:avLst/>
            <a:gdLst/>
            <a:ahLst/>
            <a:cxnLst/>
            <a:rect l="l" t="t" r="r" b="b"/>
            <a:pathLst>
              <a:path w="86995" h="675005">
                <a:moveTo>
                  <a:pt x="29010" y="587839"/>
                </a:moveTo>
                <a:lnTo>
                  <a:pt x="0" y="588264"/>
                </a:lnTo>
                <a:lnTo>
                  <a:pt x="44703" y="674497"/>
                </a:lnTo>
                <a:lnTo>
                  <a:pt x="79463" y="602361"/>
                </a:lnTo>
                <a:lnTo>
                  <a:pt x="29209" y="602361"/>
                </a:lnTo>
                <a:lnTo>
                  <a:pt x="29010" y="587839"/>
                </a:lnTo>
                <a:close/>
              </a:path>
              <a:path w="86995" h="675005">
                <a:moveTo>
                  <a:pt x="57966" y="587416"/>
                </a:moveTo>
                <a:lnTo>
                  <a:pt x="29010" y="587839"/>
                </a:lnTo>
                <a:lnTo>
                  <a:pt x="29209" y="602361"/>
                </a:lnTo>
                <a:lnTo>
                  <a:pt x="58165" y="601980"/>
                </a:lnTo>
                <a:lnTo>
                  <a:pt x="57966" y="587416"/>
                </a:lnTo>
                <a:close/>
              </a:path>
              <a:path w="86995" h="675005">
                <a:moveTo>
                  <a:pt x="86867" y="586994"/>
                </a:moveTo>
                <a:lnTo>
                  <a:pt x="57966" y="587416"/>
                </a:lnTo>
                <a:lnTo>
                  <a:pt x="58165" y="601980"/>
                </a:lnTo>
                <a:lnTo>
                  <a:pt x="29209" y="602361"/>
                </a:lnTo>
                <a:lnTo>
                  <a:pt x="79463" y="602361"/>
                </a:lnTo>
                <a:lnTo>
                  <a:pt x="86867" y="586994"/>
                </a:lnTo>
                <a:close/>
              </a:path>
              <a:path w="86995" h="675005">
                <a:moveTo>
                  <a:pt x="49910" y="0"/>
                </a:moveTo>
                <a:lnTo>
                  <a:pt x="20954" y="507"/>
                </a:lnTo>
                <a:lnTo>
                  <a:pt x="29010" y="587839"/>
                </a:lnTo>
                <a:lnTo>
                  <a:pt x="57966" y="587416"/>
                </a:lnTo>
                <a:lnTo>
                  <a:pt x="499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3" name="bg object 23"/>
          <p:cNvSpPr/>
          <p:nvPr/>
        </p:nvSpPr>
        <p:spPr>
          <a:xfrm>
            <a:off x="1857755" y="1033272"/>
            <a:ext cx="2077720" cy="802005"/>
          </a:xfrm>
          <a:custGeom>
            <a:avLst/>
            <a:gdLst/>
            <a:ahLst/>
            <a:cxnLst/>
            <a:rect l="l" t="t" r="r" b="b"/>
            <a:pathLst>
              <a:path w="2077720" h="802005">
                <a:moveTo>
                  <a:pt x="1756537" y="0"/>
                </a:moveTo>
                <a:lnTo>
                  <a:pt x="0" y="0"/>
                </a:lnTo>
                <a:lnTo>
                  <a:pt x="320675" y="400812"/>
                </a:lnTo>
                <a:lnTo>
                  <a:pt x="0" y="801624"/>
                </a:lnTo>
                <a:lnTo>
                  <a:pt x="1756537" y="801624"/>
                </a:lnTo>
                <a:lnTo>
                  <a:pt x="2077212" y="400812"/>
                </a:lnTo>
                <a:lnTo>
                  <a:pt x="1756537" y="0"/>
                </a:lnTo>
                <a:close/>
              </a:path>
            </a:pathLst>
          </a:custGeom>
          <a:solidFill>
            <a:srgbClr val="DAE2F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4" name="bg object 24"/>
          <p:cNvSpPr/>
          <p:nvPr/>
        </p:nvSpPr>
        <p:spPr>
          <a:xfrm>
            <a:off x="1857755" y="1033272"/>
            <a:ext cx="2077720" cy="802005"/>
          </a:xfrm>
          <a:custGeom>
            <a:avLst/>
            <a:gdLst/>
            <a:ahLst/>
            <a:cxnLst/>
            <a:rect l="l" t="t" r="r" b="b"/>
            <a:pathLst>
              <a:path w="2077720" h="802005">
                <a:moveTo>
                  <a:pt x="0" y="0"/>
                </a:moveTo>
                <a:lnTo>
                  <a:pt x="1756537" y="0"/>
                </a:lnTo>
                <a:lnTo>
                  <a:pt x="2077212" y="400812"/>
                </a:lnTo>
                <a:lnTo>
                  <a:pt x="1756537" y="801624"/>
                </a:lnTo>
                <a:lnTo>
                  <a:pt x="0" y="801624"/>
                </a:lnTo>
                <a:lnTo>
                  <a:pt x="320675" y="400812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1F4E79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5" name="bg object 25"/>
          <p:cNvSpPr/>
          <p:nvPr/>
        </p:nvSpPr>
        <p:spPr>
          <a:xfrm>
            <a:off x="2321051" y="1199388"/>
            <a:ext cx="1170940" cy="802005"/>
          </a:xfrm>
          <a:custGeom>
            <a:avLst/>
            <a:gdLst/>
            <a:ahLst/>
            <a:cxnLst/>
            <a:rect l="l" t="t" r="r" b="b"/>
            <a:pathLst>
              <a:path w="1170939" h="802005">
                <a:moveTo>
                  <a:pt x="1090295" y="0"/>
                </a:moveTo>
                <a:lnTo>
                  <a:pt x="80137" y="0"/>
                </a:lnTo>
                <a:lnTo>
                  <a:pt x="48970" y="6306"/>
                </a:lnTo>
                <a:lnTo>
                  <a:pt x="23495" y="23495"/>
                </a:lnTo>
                <a:lnTo>
                  <a:pt x="6306" y="48970"/>
                </a:lnTo>
                <a:lnTo>
                  <a:pt x="0" y="80137"/>
                </a:lnTo>
                <a:lnTo>
                  <a:pt x="0" y="721487"/>
                </a:lnTo>
                <a:lnTo>
                  <a:pt x="6306" y="752653"/>
                </a:lnTo>
                <a:lnTo>
                  <a:pt x="23495" y="778129"/>
                </a:lnTo>
                <a:lnTo>
                  <a:pt x="48970" y="795317"/>
                </a:lnTo>
                <a:lnTo>
                  <a:pt x="80137" y="801624"/>
                </a:lnTo>
                <a:lnTo>
                  <a:pt x="1090295" y="801624"/>
                </a:lnTo>
                <a:lnTo>
                  <a:pt x="1121461" y="795317"/>
                </a:lnTo>
                <a:lnTo>
                  <a:pt x="1146937" y="778129"/>
                </a:lnTo>
                <a:lnTo>
                  <a:pt x="1164125" y="752653"/>
                </a:lnTo>
                <a:lnTo>
                  <a:pt x="1170432" y="721487"/>
                </a:lnTo>
                <a:lnTo>
                  <a:pt x="1170432" y="80137"/>
                </a:lnTo>
                <a:lnTo>
                  <a:pt x="1164125" y="48970"/>
                </a:lnTo>
                <a:lnTo>
                  <a:pt x="1146937" y="23495"/>
                </a:lnTo>
                <a:lnTo>
                  <a:pt x="1121461" y="6306"/>
                </a:lnTo>
                <a:lnTo>
                  <a:pt x="1090295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6" name="bg object 26"/>
          <p:cNvSpPr/>
          <p:nvPr/>
        </p:nvSpPr>
        <p:spPr>
          <a:xfrm>
            <a:off x="2321051" y="1199388"/>
            <a:ext cx="1170940" cy="802005"/>
          </a:xfrm>
          <a:custGeom>
            <a:avLst/>
            <a:gdLst/>
            <a:ahLst/>
            <a:cxnLst/>
            <a:rect l="l" t="t" r="r" b="b"/>
            <a:pathLst>
              <a:path w="1170939" h="802005">
                <a:moveTo>
                  <a:pt x="0" y="80137"/>
                </a:moveTo>
                <a:lnTo>
                  <a:pt x="6306" y="48970"/>
                </a:lnTo>
                <a:lnTo>
                  <a:pt x="23495" y="23495"/>
                </a:lnTo>
                <a:lnTo>
                  <a:pt x="48970" y="6306"/>
                </a:lnTo>
                <a:lnTo>
                  <a:pt x="80137" y="0"/>
                </a:lnTo>
                <a:lnTo>
                  <a:pt x="1090295" y="0"/>
                </a:lnTo>
                <a:lnTo>
                  <a:pt x="1121461" y="6306"/>
                </a:lnTo>
                <a:lnTo>
                  <a:pt x="1146937" y="23495"/>
                </a:lnTo>
                <a:lnTo>
                  <a:pt x="1164125" y="48970"/>
                </a:lnTo>
                <a:lnTo>
                  <a:pt x="1170432" y="80137"/>
                </a:lnTo>
                <a:lnTo>
                  <a:pt x="1170432" y="721487"/>
                </a:lnTo>
                <a:lnTo>
                  <a:pt x="1164125" y="752653"/>
                </a:lnTo>
                <a:lnTo>
                  <a:pt x="1146937" y="778129"/>
                </a:lnTo>
                <a:lnTo>
                  <a:pt x="1121461" y="795317"/>
                </a:lnTo>
                <a:lnTo>
                  <a:pt x="1090295" y="801624"/>
                </a:lnTo>
                <a:lnTo>
                  <a:pt x="80137" y="801624"/>
                </a:lnTo>
                <a:lnTo>
                  <a:pt x="48970" y="795317"/>
                </a:lnTo>
                <a:lnTo>
                  <a:pt x="23495" y="778129"/>
                </a:lnTo>
                <a:lnTo>
                  <a:pt x="6306" y="752653"/>
                </a:lnTo>
                <a:lnTo>
                  <a:pt x="0" y="721487"/>
                </a:lnTo>
                <a:lnTo>
                  <a:pt x="0" y="80137"/>
                </a:lnTo>
                <a:close/>
              </a:path>
            </a:pathLst>
          </a:custGeom>
          <a:ln w="1219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01595" y="150063"/>
            <a:ext cx="6232525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Arrow: Chevron 121">
            <a:extLst>
              <a:ext uri="{FF2B5EF4-FFF2-40B4-BE49-F238E27FC236}">
                <a16:creationId xmlns:a16="http://schemas.microsoft.com/office/drawing/2014/main" id="{C59334B4-9E6D-4854-AAD7-F97F861F2627}"/>
              </a:ext>
            </a:extLst>
          </p:cNvPr>
          <p:cNvSpPr/>
          <p:nvPr/>
        </p:nvSpPr>
        <p:spPr>
          <a:xfrm rot="5400000">
            <a:off x="9930404" y="1042735"/>
            <a:ext cx="1457451" cy="985549"/>
          </a:xfrm>
          <a:prstGeom prst="chevron">
            <a:avLst>
              <a:gd name="adj" fmla="val 40000"/>
            </a:avLst>
          </a:prstGeom>
          <a:solidFill>
            <a:schemeClr val="tx2">
              <a:lumMod val="20000"/>
              <a:lumOff val="80000"/>
            </a:schemeClr>
          </a:solidFill>
          <a:ln w="12700" cap="flat" cmpd="sng" algn="ctr">
            <a:solidFill>
              <a:srgbClr val="5B9BD5">
                <a:lumMod val="50000"/>
              </a:srgbClr>
            </a:solidFill>
            <a:prstDash val="solid"/>
            <a:miter lim="800000"/>
          </a:ln>
          <a:effectLst/>
        </p:spPr>
      </p:sp>
      <p:sp>
        <p:nvSpPr>
          <p:cNvPr id="172" name="object 46">
            <a:extLst>
              <a:ext uri="{FF2B5EF4-FFF2-40B4-BE49-F238E27FC236}">
                <a16:creationId xmlns:a16="http://schemas.microsoft.com/office/drawing/2014/main" id="{111A4D0A-2467-4BB5-BD9E-A4462D9FC3E1}"/>
              </a:ext>
            </a:extLst>
          </p:cNvPr>
          <p:cNvSpPr/>
          <p:nvPr/>
        </p:nvSpPr>
        <p:spPr>
          <a:xfrm>
            <a:off x="4375922" y="3827248"/>
            <a:ext cx="1490472" cy="530352"/>
          </a:xfrm>
          <a:custGeom>
            <a:avLst/>
            <a:gdLst/>
            <a:ahLst/>
            <a:cxnLst/>
            <a:rect l="l" t="t" r="r" b="b"/>
            <a:pathLst>
              <a:path w="1533525" h="384175">
                <a:moveTo>
                  <a:pt x="1494790" y="0"/>
                </a:moveTo>
                <a:lnTo>
                  <a:pt x="38354" y="0"/>
                </a:lnTo>
                <a:lnTo>
                  <a:pt x="23413" y="3010"/>
                </a:lnTo>
                <a:lnTo>
                  <a:pt x="11223" y="11223"/>
                </a:lnTo>
                <a:lnTo>
                  <a:pt x="3010" y="23413"/>
                </a:lnTo>
                <a:lnTo>
                  <a:pt x="0" y="38354"/>
                </a:lnTo>
                <a:lnTo>
                  <a:pt x="0" y="345643"/>
                </a:lnTo>
                <a:lnTo>
                  <a:pt x="3010" y="360591"/>
                </a:lnTo>
                <a:lnTo>
                  <a:pt x="11223" y="372798"/>
                </a:lnTo>
                <a:lnTo>
                  <a:pt x="23413" y="381029"/>
                </a:lnTo>
                <a:lnTo>
                  <a:pt x="38354" y="384048"/>
                </a:lnTo>
                <a:lnTo>
                  <a:pt x="1494790" y="384048"/>
                </a:lnTo>
                <a:lnTo>
                  <a:pt x="1509730" y="381029"/>
                </a:lnTo>
                <a:lnTo>
                  <a:pt x="1521920" y="372798"/>
                </a:lnTo>
                <a:lnTo>
                  <a:pt x="1530133" y="360591"/>
                </a:lnTo>
                <a:lnTo>
                  <a:pt x="1533144" y="345643"/>
                </a:lnTo>
                <a:lnTo>
                  <a:pt x="1533144" y="38354"/>
                </a:lnTo>
                <a:lnTo>
                  <a:pt x="1530133" y="23413"/>
                </a:lnTo>
                <a:lnTo>
                  <a:pt x="1521920" y="11223"/>
                </a:lnTo>
                <a:lnTo>
                  <a:pt x="1509730" y="3010"/>
                </a:lnTo>
                <a:lnTo>
                  <a:pt x="1494790" y="0"/>
                </a:lnTo>
                <a:close/>
              </a:path>
            </a:pathLst>
          </a:custGeom>
          <a:solidFill>
            <a:srgbClr val="002060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No Match to Applicant</a:t>
            </a:r>
            <a:endParaRPr sz="1400" dirty="0">
              <a:solidFill>
                <a:schemeClr val="bg1"/>
              </a:solidFill>
            </a:endParaRPr>
          </a:p>
        </p:txBody>
      </p:sp>
      <p:grpSp>
        <p:nvGrpSpPr>
          <p:cNvPr id="144" name="object 8">
            <a:extLst>
              <a:ext uri="{FF2B5EF4-FFF2-40B4-BE49-F238E27FC236}">
                <a16:creationId xmlns:a16="http://schemas.microsoft.com/office/drawing/2014/main" id="{3C1A79B7-C2A9-49CA-B25D-A8BA452F59BD}"/>
              </a:ext>
            </a:extLst>
          </p:cNvPr>
          <p:cNvGrpSpPr/>
          <p:nvPr/>
        </p:nvGrpSpPr>
        <p:grpSpPr>
          <a:xfrm>
            <a:off x="177936" y="1027963"/>
            <a:ext cx="2077720" cy="992505"/>
            <a:chOff x="5497067" y="1033271"/>
            <a:chExt cx="2077720" cy="992505"/>
          </a:xfrm>
        </p:grpSpPr>
        <p:sp>
          <p:nvSpPr>
            <p:cNvPr id="145" name="object 9">
              <a:extLst>
                <a:ext uri="{FF2B5EF4-FFF2-40B4-BE49-F238E27FC236}">
                  <a16:creationId xmlns:a16="http://schemas.microsoft.com/office/drawing/2014/main" id="{D07BB1E9-E4F4-49F5-9F2F-DC660FFA1AD4}"/>
                </a:ext>
              </a:extLst>
            </p:cNvPr>
            <p:cNvSpPr/>
            <p:nvPr/>
          </p:nvSpPr>
          <p:spPr>
            <a:xfrm>
              <a:off x="5497067" y="1033271"/>
              <a:ext cx="2077720" cy="802005"/>
            </a:xfrm>
            <a:custGeom>
              <a:avLst/>
              <a:gdLst/>
              <a:ahLst/>
              <a:cxnLst/>
              <a:rect l="l" t="t" r="r" b="b"/>
              <a:pathLst>
                <a:path w="2077720" h="802005">
                  <a:moveTo>
                    <a:pt x="1756537" y="0"/>
                  </a:moveTo>
                  <a:lnTo>
                    <a:pt x="0" y="0"/>
                  </a:lnTo>
                  <a:lnTo>
                    <a:pt x="320675" y="400812"/>
                  </a:lnTo>
                  <a:lnTo>
                    <a:pt x="0" y="801624"/>
                  </a:lnTo>
                  <a:lnTo>
                    <a:pt x="1756537" y="801624"/>
                  </a:lnTo>
                  <a:lnTo>
                    <a:pt x="2077212" y="400812"/>
                  </a:lnTo>
                  <a:lnTo>
                    <a:pt x="1756537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46" name="object 10">
              <a:extLst>
                <a:ext uri="{FF2B5EF4-FFF2-40B4-BE49-F238E27FC236}">
                  <a16:creationId xmlns:a16="http://schemas.microsoft.com/office/drawing/2014/main" id="{F6C057A7-97BD-4A1E-B924-8BFDB819BDBB}"/>
                </a:ext>
              </a:extLst>
            </p:cNvPr>
            <p:cNvSpPr/>
            <p:nvPr/>
          </p:nvSpPr>
          <p:spPr>
            <a:xfrm>
              <a:off x="5497067" y="1033271"/>
              <a:ext cx="2077720" cy="802005"/>
            </a:xfrm>
            <a:custGeom>
              <a:avLst/>
              <a:gdLst/>
              <a:ahLst/>
              <a:cxnLst/>
              <a:rect l="l" t="t" r="r" b="b"/>
              <a:pathLst>
                <a:path w="2077720" h="802005">
                  <a:moveTo>
                    <a:pt x="0" y="0"/>
                  </a:moveTo>
                  <a:lnTo>
                    <a:pt x="1756537" y="0"/>
                  </a:lnTo>
                  <a:lnTo>
                    <a:pt x="2077212" y="400812"/>
                  </a:lnTo>
                  <a:lnTo>
                    <a:pt x="1756537" y="801624"/>
                  </a:lnTo>
                  <a:lnTo>
                    <a:pt x="0" y="801624"/>
                  </a:lnTo>
                  <a:lnTo>
                    <a:pt x="320675" y="400812"/>
                  </a:lnTo>
                  <a:lnTo>
                    <a:pt x="0" y="0"/>
                  </a:lnTo>
                  <a:close/>
                </a:path>
              </a:pathLst>
            </a:custGeom>
            <a:ln w="12192">
              <a:solidFill>
                <a:srgbClr val="1F4E79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47" name="object 11">
              <a:extLst>
                <a:ext uri="{FF2B5EF4-FFF2-40B4-BE49-F238E27FC236}">
                  <a16:creationId xmlns:a16="http://schemas.microsoft.com/office/drawing/2014/main" id="{BE2A95AC-739A-4ABD-8341-461C70C41542}"/>
                </a:ext>
              </a:extLst>
            </p:cNvPr>
            <p:cNvSpPr/>
            <p:nvPr/>
          </p:nvSpPr>
          <p:spPr>
            <a:xfrm>
              <a:off x="6036563" y="1223771"/>
              <a:ext cx="1118870" cy="802005"/>
            </a:xfrm>
            <a:custGeom>
              <a:avLst/>
              <a:gdLst/>
              <a:ahLst/>
              <a:cxnLst/>
              <a:rect l="l" t="t" r="r" b="b"/>
              <a:pathLst>
                <a:path w="1118870" h="802005">
                  <a:moveTo>
                    <a:pt x="1038479" y="0"/>
                  </a:moveTo>
                  <a:lnTo>
                    <a:pt x="80137" y="0"/>
                  </a:lnTo>
                  <a:lnTo>
                    <a:pt x="48970" y="6306"/>
                  </a:lnTo>
                  <a:lnTo>
                    <a:pt x="23495" y="23495"/>
                  </a:lnTo>
                  <a:lnTo>
                    <a:pt x="6306" y="48970"/>
                  </a:lnTo>
                  <a:lnTo>
                    <a:pt x="0" y="80137"/>
                  </a:lnTo>
                  <a:lnTo>
                    <a:pt x="0" y="721487"/>
                  </a:lnTo>
                  <a:lnTo>
                    <a:pt x="6306" y="752653"/>
                  </a:lnTo>
                  <a:lnTo>
                    <a:pt x="23495" y="778129"/>
                  </a:lnTo>
                  <a:lnTo>
                    <a:pt x="48970" y="795317"/>
                  </a:lnTo>
                  <a:lnTo>
                    <a:pt x="80137" y="801624"/>
                  </a:lnTo>
                  <a:lnTo>
                    <a:pt x="1038479" y="801624"/>
                  </a:lnTo>
                  <a:lnTo>
                    <a:pt x="1069645" y="795317"/>
                  </a:lnTo>
                  <a:lnTo>
                    <a:pt x="1095121" y="778129"/>
                  </a:lnTo>
                  <a:lnTo>
                    <a:pt x="1112309" y="752653"/>
                  </a:lnTo>
                  <a:lnTo>
                    <a:pt x="1118616" y="721487"/>
                  </a:lnTo>
                  <a:lnTo>
                    <a:pt x="1118616" y="80137"/>
                  </a:lnTo>
                  <a:lnTo>
                    <a:pt x="1112309" y="48970"/>
                  </a:lnTo>
                  <a:lnTo>
                    <a:pt x="1095121" y="23495"/>
                  </a:lnTo>
                  <a:lnTo>
                    <a:pt x="1069645" y="6306"/>
                  </a:lnTo>
                  <a:lnTo>
                    <a:pt x="1038479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0" name="object 12">
              <a:extLst>
                <a:ext uri="{FF2B5EF4-FFF2-40B4-BE49-F238E27FC236}">
                  <a16:creationId xmlns:a16="http://schemas.microsoft.com/office/drawing/2014/main" id="{9A098F61-0B02-4262-9446-43E39F8B5DA1}"/>
                </a:ext>
              </a:extLst>
            </p:cNvPr>
            <p:cNvSpPr/>
            <p:nvPr/>
          </p:nvSpPr>
          <p:spPr>
            <a:xfrm>
              <a:off x="6036563" y="1223771"/>
              <a:ext cx="1118870" cy="802005"/>
            </a:xfrm>
            <a:custGeom>
              <a:avLst/>
              <a:gdLst/>
              <a:ahLst/>
              <a:cxnLst/>
              <a:rect l="l" t="t" r="r" b="b"/>
              <a:pathLst>
                <a:path w="1118870" h="802005">
                  <a:moveTo>
                    <a:pt x="0" y="80137"/>
                  </a:moveTo>
                  <a:lnTo>
                    <a:pt x="6306" y="48970"/>
                  </a:lnTo>
                  <a:lnTo>
                    <a:pt x="23495" y="23495"/>
                  </a:lnTo>
                  <a:lnTo>
                    <a:pt x="48970" y="6306"/>
                  </a:lnTo>
                  <a:lnTo>
                    <a:pt x="80137" y="0"/>
                  </a:lnTo>
                  <a:lnTo>
                    <a:pt x="1038479" y="0"/>
                  </a:lnTo>
                  <a:lnTo>
                    <a:pt x="1069645" y="6306"/>
                  </a:lnTo>
                  <a:lnTo>
                    <a:pt x="1095121" y="23495"/>
                  </a:lnTo>
                  <a:lnTo>
                    <a:pt x="1112309" y="48970"/>
                  </a:lnTo>
                  <a:lnTo>
                    <a:pt x="1118616" y="80137"/>
                  </a:lnTo>
                  <a:lnTo>
                    <a:pt x="1118616" y="721487"/>
                  </a:lnTo>
                  <a:lnTo>
                    <a:pt x="1112309" y="752653"/>
                  </a:lnTo>
                  <a:lnTo>
                    <a:pt x="1095121" y="778129"/>
                  </a:lnTo>
                  <a:lnTo>
                    <a:pt x="1069645" y="795317"/>
                  </a:lnTo>
                  <a:lnTo>
                    <a:pt x="1038479" y="801624"/>
                  </a:lnTo>
                  <a:lnTo>
                    <a:pt x="80137" y="801624"/>
                  </a:lnTo>
                  <a:lnTo>
                    <a:pt x="48970" y="795317"/>
                  </a:lnTo>
                  <a:lnTo>
                    <a:pt x="23495" y="778129"/>
                  </a:lnTo>
                  <a:lnTo>
                    <a:pt x="6306" y="752653"/>
                  </a:lnTo>
                  <a:lnTo>
                    <a:pt x="0" y="721487"/>
                  </a:lnTo>
                  <a:lnTo>
                    <a:pt x="0" y="80137"/>
                  </a:lnTo>
                  <a:close/>
                </a:path>
              </a:pathLst>
            </a:custGeom>
            <a:ln w="12192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2" name="object 2"/>
          <p:cNvSpPr txBox="1"/>
          <p:nvPr/>
        </p:nvSpPr>
        <p:spPr>
          <a:xfrm>
            <a:off x="850055" y="1231160"/>
            <a:ext cx="925194" cy="6299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610"/>
              </a:lnSpc>
              <a:spcBef>
                <a:spcPts val="105"/>
              </a:spcBef>
            </a:pPr>
            <a:r>
              <a:rPr sz="1400" spc="-20" dirty="0">
                <a:latin typeface="Calibri"/>
                <a:cs typeface="Calibri"/>
              </a:rPr>
              <a:t>FOID</a:t>
            </a:r>
            <a:endParaRPr sz="1400" dirty="0">
              <a:latin typeface="Calibri"/>
              <a:cs typeface="Calibri"/>
            </a:endParaRPr>
          </a:p>
          <a:p>
            <a:pPr marL="12065" marR="5080" indent="635" algn="ctr">
              <a:lnSpc>
                <a:spcPts val="1540"/>
              </a:lnSpc>
              <a:spcBef>
                <a:spcPts val="95"/>
              </a:spcBef>
            </a:pPr>
            <a:r>
              <a:rPr sz="1400" spc="-10" dirty="0">
                <a:latin typeface="Calibri"/>
                <a:cs typeface="Calibri"/>
              </a:rPr>
              <a:t>Application Submitted</a:t>
            </a:r>
            <a:endParaRPr sz="1400" dirty="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542498" y="1011357"/>
            <a:ext cx="1230001" cy="966953"/>
            <a:chOff x="4151376" y="978408"/>
            <a:chExt cx="1127760" cy="967740"/>
          </a:xfrm>
        </p:grpSpPr>
        <p:sp>
          <p:nvSpPr>
            <p:cNvPr id="4" name="object 4"/>
            <p:cNvSpPr/>
            <p:nvPr/>
          </p:nvSpPr>
          <p:spPr>
            <a:xfrm>
              <a:off x="4151376" y="978408"/>
              <a:ext cx="1127760" cy="967740"/>
            </a:xfrm>
            <a:custGeom>
              <a:avLst/>
              <a:gdLst/>
              <a:ahLst/>
              <a:cxnLst/>
              <a:rect l="l" t="t" r="r" b="b"/>
              <a:pathLst>
                <a:path w="1127760" h="967739">
                  <a:moveTo>
                    <a:pt x="1127760" y="0"/>
                  </a:moveTo>
                  <a:lnTo>
                    <a:pt x="0" y="0"/>
                  </a:lnTo>
                  <a:lnTo>
                    <a:pt x="0" y="967739"/>
                  </a:lnTo>
                  <a:lnTo>
                    <a:pt x="1127760" y="967739"/>
                  </a:lnTo>
                  <a:lnTo>
                    <a:pt x="1127760" y="0"/>
                  </a:lnTo>
                  <a:close/>
                </a:path>
              </a:pathLst>
            </a:custGeom>
            <a:solidFill>
              <a:srgbClr val="FFD96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4244340" y="1039368"/>
              <a:ext cx="954405" cy="858519"/>
            </a:xfrm>
            <a:custGeom>
              <a:avLst/>
              <a:gdLst/>
              <a:ahLst/>
              <a:cxnLst/>
              <a:rect l="l" t="t" r="r" b="b"/>
              <a:pathLst>
                <a:path w="954404" h="858519">
                  <a:moveTo>
                    <a:pt x="811022" y="0"/>
                  </a:moveTo>
                  <a:lnTo>
                    <a:pt x="143002" y="0"/>
                  </a:lnTo>
                  <a:lnTo>
                    <a:pt x="135713" y="45205"/>
                  </a:lnTo>
                  <a:lnTo>
                    <a:pt x="115415" y="84462"/>
                  </a:lnTo>
                  <a:lnTo>
                    <a:pt x="84462" y="115415"/>
                  </a:lnTo>
                  <a:lnTo>
                    <a:pt x="45205" y="135713"/>
                  </a:lnTo>
                  <a:lnTo>
                    <a:pt x="0" y="143001"/>
                  </a:lnTo>
                  <a:lnTo>
                    <a:pt x="0" y="715009"/>
                  </a:lnTo>
                  <a:lnTo>
                    <a:pt x="45205" y="722298"/>
                  </a:lnTo>
                  <a:lnTo>
                    <a:pt x="84462" y="742596"/>
                  </a:lnTo>
                  <a:lnTo>
                    <a:pt x="115415" y="773549"/>
                  </a:lnTo>
                  <a:lnTo>
                    <a:pt x="135713" y="812806"/>
                  </a:lnTo>
                  <a:lnTo>
                    <a:pt x="143002" y="858011"/>
                  </a:lnTo>
                  <a:lnTo>
                    <a:pt x="811022" y="858011"/>
                  </a:lnTo>
                  <a:lnTo>
                    <a:pt x="818310" y="812806"/>
                  </a:lnTo>
                  <a:lnTo>
                    <a:pt x="838608" y="773549"/>
                  </a:lnTo>
                  <a:lnTo>
                    <a:pt x="869561" y="742596"/>
                  </a:lnTo>
                  <a:lnTo>
                    <a:pt x="908818" y="722298"/>
                  </a:lnTo>
                  <a:lnTo>
                    <a:pt x="954024" y="715009"/>
                  </a:lnTo>
                  <a:lnTo>
                    <a:pt x="954024" y="143001"/>
                  </a:lnTo>
                  <a:lnTo>
                    <a:pt x="908818" y="135713"/>
                  </a:lnTo>
                  <a:lnTo>
                    <a:pt x="869561" y="115415"/>
                  </a:lnTo>
                  <a:lnTo>
                    <a:pt x="838608" y="84462"/>
                  </a:lnTo>
                  <a:lnTo>
                    <a:pt x="818310" y="45205"/>
                  </a:lnTo>
                  <a:lnTo>
                    <a:pt x="811022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6"/>
            <p:cNvSpPr/>
            <p:nvPr/>
          </p:nvSpPr>
          <p:spPr>
            <a:xfrm>
              <a:off x="4244340" y="1039368"/>
              <a:ext cx="954405" cy="858519"/>
            </a:xfrm>
            <a:custGeom>
              <a:avLst/>
              <a:gdLst/>
              <a:ahLst/>
              <a:cxnLst/>
              <a:rect l="l" t="t" r="r" b="b"/>
              <a:pathLst>
                <a:path w="954404" h="858519">
                  <a:moveTo>
                    <a:pt x="0" y="143001"/>
                  </a:moveTo>
                  <a:lnTo>
                    <a:pt x="45205" y="135713"/>
                  </a:lnTo>
                  <a:lnTo>
                    <a:pt x="84462" y="115415"/>
                  </a:lnTo>
                  <a:lnTo>
                    <a:pt x="115415" y="84462"/>
                  </a:lnTo>
                  <a:lnTo>
                    <a:pt x="135713" y="45205"/>
                  </a:lnTo>
                  <a:lnTo>
                    <a:pt x="143002" y="0"/>
                  </a:lnTo>
                  <a:lnTo>
                    <a:pt x="811022" y="0"/>
                  </a:lnTo>
                  <a:lnTo>
                    <a:pt x="818310" y="45205"/>
                  </a:lnTo>
                  <a:lnTo>
                    <a:pt x="838608" y="84462"/>
                  </a:lnTo>
                  <a:lnTo>
                    <a:pt x="869561" y="115415"/>
                  </a:lnTo>
                  <a:lnTo>
                    <a:pt x="908818" y="135713"/>
                  </a:lnTo>
                  <a:lnTo>
                    <a:pt x="954024" y="143001"/>
                  </a:lnTo>
                  <a:lnTo>
                    <a:pt x="954024" y="715009"/>
                  </a:lnTo>
                  <a:lnTo>
                    <a:pt x="908818" y="722298"/>
                  </a:lnTo>
                  <a:lnTo>
                    <a:pt x="869561" y="742596"/>
                  </a:lnTo>
                  <a:lnTo>
                    <a:pt x="838608" y="773549"/>
                  </a:lnTo>
                  <a:lnTo>
                    <a:pt x="818310" y="812806"/>
                  </a:lnTo>
                  <a:lnTo>
                    <a:pt x="811022" y="858011"/>
                  </a:lnTo>
                  <a:lnTo>
                    <a:pt x="143002" y="858011"/>
                  </a:lnTo>
                  <a:lnTo>
                    <a:pt x="135713" y="812806"/>
                  </a:lnTo>
                  <a:lnTo>
                    <a:pt x="115415" y="773549"/>
                  </a:lnTo>
                  <a:lnTo>
                    <a:pt x="84462" y="742596"/>
                  </a:lnTo>
                  <a:lnTo>
                    <a:pt x="45205" y="722298"/>
                  </a:lnTo>
                  <a:lnTo>
                    <a:pt x="0" y="715009"/>
                  </a:lnTo>
                  <a:lnTo>
                    <a:pt x="0" y="143001"/>
                  </a:lnTo>
                  <a:close/>
                </a:path>
              </a:pathLst>
            </a:custGeom>
            <a:ln w="12192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2537828" y="1021190"/>
            <a:ext cx="1238289" cy="941832"/>
          </a:xfrm>
          <a:prstGeom prst="rect">
            <a:avLst/>
          </a:prstGeom>
          <a:ln w="12192">
            <a:solidFill>
              <a:srgbClr val="C00000"/>
            </a:solidFill>
          </a:ln>
        </p:spPr>
        <p:txBody>
          <a:bodyPr vert="horz" wrap="square" lIns="0" tIns="64135" rIns="0" bIns="0" rtlCol="0" anchor="ctr">
            <a:spAutoFit/>
          </a:bodyPr>
          <a:lstStyle/>
          <a:p>
            <a:pPr marL="346075" marR="328295" indent="1270" algn="ctr">
              <a:lnSpc>
                <a:spcPts val="1320"/>
              </a:lnSpc>
              <a:spcBef>
                <a:spcPts val="505"/>
              </a:spcBef>
            </a:pPr>
            <a:r>
              <a:rPr sz="1200" dirty="0">
                <a:latin typeface="Calibri"/>
                <a:cs typeface="Calibri"/>
              </a:rPr>
              <a:t>48</a:t>
            </a:r>
            <a:r>
              <a:rPr lang="en-US" sz="1200" dirty="0">
                <a:latin typeface="Calibri"/>
                <a:cs typeface="Calibri"/>
              </a:rPr>
              <a:t>-</a:t>
            </a:r>
            <a:r>
              <a:rPr lang="en-US" sz="1200" spc="-25" dirty="0">
                <a:latin typeface="Calibri"/>
                <a:cs typeface="Calibri"/>
              </a:rPr>
              <a:t>Hour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lang="en-US" sz="1200" u="sng" spc="-20" dirty="0">
                <a:latin typeface="Calibri"/>
                <a:cs typeface="Calibri"/>
              </a:rPr>
              <a:t>H</a:t>
            </a:r>
            <a:r>
              <a:rPr sz="1200" u="sng" spc="-20" dirty="0">
                <a:latin typeface="Calibri"/>
                <a:cs typeface="Calibri"/>
              </a:rPr>
              <a:t>old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Mental Health </a:t>
            </a:r>
            <a:r>
              <a:rPr sz="1200" spc="-25" dirty="0">
                <a:latin typeface="Calibri"/>
                <a:cs typeface="Calibri"/>
              </a:rPr>
              <a:t>C</a:t>
            </a:r>
            <a:r>
              <a:rPr lang="en-US" sz="1200" spc="-25" dirty="0">
                <a:latin typeface="Calibri"/>
                <a:cs typeface="Calibri"/>
              </a:rPr>
              <a:t>heck</a:t>
            </a:r>
            <a:endParaRPr sz="1200" dirty="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978699" y="1024494"/>
            <a:ext cx="2089785" cy="1004569"/>
            <a:chOff x="5490971" y="1027175"/>
            <a:chExt cx="2089785" cy="1004569"/>
          </a:xfrm>
        </p:grpSpPr>
        <p:sp>
          <p:nvSpPr>
            <p:cNvPr id="9" name="object 9"/>
            <p:cNvSpPr/>
            <p:nvPr/>
          </p:nvSpPr>
          <p:spPr>
            <a:xfrm>
              <a:off x="5497067" y="1033271"/>
              <a:ext cx="2077720" cy="802005"/>
            </a:xfrm>
            <a:custGeom>
              <a:avLst/>
              <a:gdLst/>
              <a:ahLst/>
              <a:cxnLst/>
              <a:rect l="l" t="t" r="r" b="b"/>
              <a:pathLst>
                <a:path w="2077720" h="802005">
                  <a:moveTo>
                    <a:pt x="1756537" y="0"/>
                  </a:moveTo>
                  <a:lnTo>
                    <a:pt x="0" y="0"/>
                  </a:lnTo>
                  <a:lnTo>
                    <a:pt x="320675" y="400812"/>
                  </a:lnTo>
                  <a:lnTo>
                    <a:pt x="0" y="801624"/>
                  </a:lnTo>
                  <a:lnTo>
                    <a:pt x="1756537" y="801624"/>
                  </a:lnTo>
                  <a:lnTo>
                    <a:pt x="2077212" y="400812"/>
                  </a:lnTo>
                  <a:lnTo>
                    <a:pt x="1756537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5497067" y="1033271"/>
              <a:ext cx="2077720" cy="802005"/>
            </a:xfrm>
            <a:custGeom>
              <a:avLst/>
              <a:gdLst/>
              <a:ahLst/>
              <a:cxnLst/>
              <a:rect l="l" t="t" r="r" b="b"/>
              <a:pathLst>
                <a:path w="2077720" h="802005">
                  <a:moveTo>
                    <a:pt x="0" y="0"/>
                  </a:moveTo>
                  <a:lnTo>
                    <a:pt x="1756537" y="0"/>
                  </a:lnTo>
                  <a:lnTo>
                    <a:pt x="2077212" y="400812"/>
                  </a:lnTo>
                  <a:lnTo>
                    <a:pt x="1756537" y="801624"/>
                  </a:lnTo>
                  <a:lnTo>
                    <a:pt x="0" y="801624"/>
                  </a:lnTo>
                  <a:lnTo>
                    <a:pt x="320675" y="400812"/>
                  </a:lnTo>
                  <a:lnTo>
                    <a:pt x="0" y="0"/>
                  </a:lnTo>
                  <a:close/>
                </a:path>
              </a:pathLst>
            </a:custGeom>
            <a:ln w="12192">
              <a:solidFill>
                <a:srgbClr val="1F4E79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1" name="object 11"/>
            <p:cNvSpPr/>
            <p:nvPr/>
          </p:nvSpPr>
          <p:spPr>
            <a:xfrm>
              <a:off x="6036563" y="1223771"/>
              <a:ext cx="1118870" cy="802005"/>
            </a:xfrm>
            <a:custGeom>
              <a:avLst/>
              <a:gdLst/>
              <a:ahLst/>
              <a:cxnLst/>
              <a:rect l="l" t="t" r="r" b="b"/>
              <a:pathLst>
                <a:path w="1118870" h="802005">
                  <a:moveTo>
                    <a:pt x="1038479" y="0"/>
                  </a:moveTo>
                  <a:lnTo>
                    <a:pt x="80137" y="0"/>
                  </a:lnTo>
                  <a:lnTo>
                    <a:pt x="48970" y="6306"/>
                  </a:lnTo>
                  <a:lnTo>
                    <a:pt x="23495" y="23495"/>
                  </a:lnTo>
                  <a:lnTo>
                    <a:pt x="6306" y="48970"/>
                  </a:lnTo>
                  <a:lnTo>
                    <a:pt x="0" y="80137"/>
                  </a:lnTo>
                  <a:lnTo>
                    <a:pt x="0" y="721487"/>
                  </a:lnTo>
                  <a:lnTo>
                    <a:pt x="6306" y="752653"/>
                  </a:lnTo>
                  <a:lnTo>
                    <a:pt x="23495" y="778129"/>
                  </a:lnTo>
                  <a:lnTo>
                    <a:pt x="48970" y="795317"/>
                  </a:lnTo>
                  <a:lnTo>
                    <a:pt x="80137" y="801624"/>
                  </a:lnTo>
                  <a:lnTo>
                    <a:pt x="1038479" y="801624"/>
                  </a:lnTo>
                  <a:lnTo>
                    <a:pt x="1069645" y="795317"/>
                  </a:lnTo>
                  <a:lnTo>
                    <a:pt x="1095121" y="778129"/>
                  </a:lnTo>
                  <a:lnTo>
                    <a:pt x="1112309" y="752653"/>
                  </a:lnTo>
                  <a:lnTo>
                    <a:pt x="1118616" y="721487"/>
                  </a:lnTo>
                  <a:lnTo>
                    <a:pt x="1118616" y="80137"/>
                  </a:lnTo>
                  <a:lnTo>
                    <a:pt x="1112309" y="48970"/>
                  </a:lnTo>
                  <a:lnTo>
                    <a:pt x="1095121" y="23495"/>
                  </a:lnTo>
                  <a:lnTo>
                    <a:pt x="1069645" y="6306"/>
                  </a:lnTo>
                  <a:lnTo>
                    <a:pt x="1038479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12"/>
            <p:cNvSpPr/>
            <p:nvPr/>
          </p:nvSpPr>
          <p:spPr>
            <a:xfrm>
              <a:off x="6036563" y="1223771"/>
              <a:ext cx="1118870" cy="802005"/>
            </a:xfrm>
            <a:custGeom>
              <a:avLst/>
              <a:gdLst/>
              <a:ahLst/>
              <a:cxnLst/>
              <a:rect l="l" t="t" r="r" b="b"/>
              <a:pathLst>
                <a:path w="1118870" h="802005">
                  <a:moveTo>
                    <a:pt x="0" y="80137"/>
                  </a:moveTo>
                  <a:lnTo>
                    <a:pt x="6306" y="48970"/>
                  </a:lnTo>
                  <a:lnTo>
                    <a:pt x="23495" y="23495"/>
                  </a:lnTo>
                  <a:lnTo>
                    <a:pt x="48970" y="6306"/>
                  </a:lnTo>
                  <a:lnTo>
                    <a:pt x="80137" y="0"/>
                  </a:lnTo>
                  <a:lnTo>
                    <a:pt x="1038479" y="0"/>
                  </a:lnTo>
                  <a:lnTo>
                    <a:pt x="1069645" y="6306"/>
                  </a:lnTo>
                  <a:lnTo>
                    <a:pt x="1095121" y="23495"/>
                  </a:lnTo>
                  <a:lnTo>
                    <a:pt x="1112309" y="48970"/>
                  </a:lnTo>
                  <a:lnTo>
                    <a:pt x="1118616" y="80137"/>
                  </a:lnTo>
                  <a:lnTo>
                    <a:pt x="1118616" y="721487"/>
                  </a:lnTo>
                  <a:lnTo>
                    <a:pt x="1112309" y="752653"/>
                  </a:lnTo>
                  <a:lnTo>
                    <a:pt x="1095121" y="778129"/>
                  </a:lnTo>
                  <a:lnTo>
                    <a:pt x="1069645" y="795317"/>
                  </a:lnTo>
                  <a:lnTo>
                    <a:pt x="1038479" y="801624"/>
                  </a:lnTo>
                  <a:lnTo>
                    <a:pt x="80137" y="801624"/>
                  </a:lnTo>
                  <a:lnTo>
                    <a:pt x="48970" y="795317"/>
                  </a:lnTo>
                  <a:lnTo>
                    <a:pt x="23495" y="778129"/>
                  </a:lnTo>
                  <a:lnTo>
                    <a:pt x="6306" y="752653"/>
                  </a:lnTo>
                  <a:lnTo>
                    <a:pt x="0" y="721487"/>
                  </a:lnTo>
                  <a:lnTo>
                    <a:pt x="0" y="80137"/>
                  </a:lnTo>
                  <a:close/>
                </a:path>
              </a:pathLst>
            </a:custGeom>
            <a:ln w="12192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658530" y="1247453"/>
            <a:ext cx="850265" cy="62992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 marR="5080" indent="1270" algn="ctr">
              <a:lnSpc>
                <a:spcPts val="1540"/>
              </a:lnSpc>
              <a:spcBef>
                <a:spcPts val="270"/>
              </a:spcBef>
            </a:pPr>
            <a:r>
              <a:rPr sz="1400" spc="-10" dirty="0">
                <a:latin typeface="Calibri"/>
                <a:cs typeface="Calibri"/>
              </a:rPr>
              <a:t>Quality Control </a:t>
            </a:r>
            <a:r>
              <a:rPr sz="1400" spc="-20" dirty="0">
                <a:latin typeface="Calibri"/>
                <a:cs typeface="Calibri"/>
              </a:rPr>
              <a:t>Verification</a:t>
            </a:r>
            <a:endParaRPr sz="1400" dirty="0">
              <a:latin typeface="Calibri"/>
              <a:cs typeface="Calibri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6119920" y="1024494"/>
            <a:ext cx="2089785" cy="992505"/>
            <a:chOff x="7632192" y="1027175"/>
            <a:chExt cx="2089785" cy="992505"/>
          </a:xfrm>
        </p:grpSpPr>
        <p:sp>
          <p:nvSpPr>
            <p:cNvPr id="15" name="object 15"/>
            <p:cNvSpPr/>
            <p:nvPr/>
          </p:nvSpPr>
          <p:spPr>
            <a:xfrm>
              <a:off x="7638288" y="1033271"/>
              <a:ext cx="2077720" cy="802005"/>
            </a:xfrm>
            <a:custGeom>
              <a:avLst/>
              <a:gdLst/>
              <a:ahLst/>
              <a:cxnLst/>
              <a:rect l="l" t="t" r="r" b="b"/>
              <a:pathLst>
                <a:path w="2077720" h="802005">
                  <a:moveTo>
                    <a:pt x="1756537" y="0"/>
                  </a:moveTo>
                  <a:lnTo>
                    <a:pt x="0" y="0"/>
                  </a:lnTo>
                  <a:lnTo>
                    <a:pt x="320675" y="400812"/>
                  </a:lnTo>
                  <a:lnTo>
                    <a:pt x="0" y="801624"/>
                  </a:lnTo>
                  <a:lnTo>
                    <a:pt x="1756537" y="801624"/>
                  </a:lnTo>
                  <a:lnTo>
                    <a:pt x="2077212" y="400812"/>
                  </a:lnTo>
                  <a:lnTo>
                    <a:pt x="1756537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6" name="object 16"/>
            <p:cNvSpPr/>
            <p:nvPr/>
          </p:nvSpPr>
          <p:spPr>
            <a:xfrm>
              <a:off x="7638288" y="1033271"/>
              <a:ext cx="2077720" cy="802005"/>
            </a:xfrm>
            <a:custGeom>
              <a:avLst/>
              <a:gdLst/>
              <a:ahLst/>
              <a:cxnLst/>
              <a:rect l="l" t="t" r="r" b="b"/>
              <a:pathLst>
                <a:path w="2077720" h="802005">
                  <a:moveTo>
                    <a:pt x="0" y="0"/>
                  </a:moveTo>
                  <a:lnTo>
                    <a:pt x="1756537" y="0"/>
                  </a:lnTo>
                  <a:lnTo>
                    <a:pt x="2077212" y="400812"/>
                  </a:lnTo>
                  <a:lnTo>
                    <a:pt x="1756537" y="801624"/>
                  </a:lnTo>
                  <a:lnTo>
                    <a:pt x="0" y="801624"/>
                  </a:lnTo>
                  <a:lnTo>
                    <a:pt x="320675" y="400812"/>
                  </a:lnTo>
                  <a:lnTo>
                    <a:pt x="0" y="0"/>
                  </a:lnTo>
                  <a:close/>
                </a:path>
              </a:pathLst>
            </a:custGeom>
            <a:ln w="12192">
              <a:solidFill>
                <a:srgbClr val="1F4E79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7" name="object 17"/>
            <p:cNvSpPr/>
            <p:nvPr/>
          </p:nvSpPr>
          <p:spPr>
            <a:xfrm>
              <a:off x="8104632" y="1211579"/>
              <a:ext cx="1374775" cy="802005"/>
            </a:xfrm>
            <a:custGeom>
              <a:avLst/>
              <a:gdLst/>
              <a:ahLst/>
              <a:cxnLst/>
              <a:rect l="l" t="t" r="r" b="b"/>
              <a:pathLst>
                <a:path w="1374775" h="802005">
                  <a:moveTo>
                    <a:pt x="1294511" y="0"/>
                  </a:moveTo>
                  <a:lnTo>
                    <a:pt x="80137" y="0"/>
                  </a:lnTo>
                  <a:lnTo>
                    <a:pt x="48970" y="6306"/>
                  </a:lnTo>
                  <a:lnTo>
                    <a:pt x="23495" y="23495"/>
                  </a:lnTo>
                  <a:lnTo>
                    <a:pt x="6306" y="48970"/>
                  </a:lnTo>
                  <a:lnTo>
                    <a:pt x="0" y="80137"/>
                  </a:lnTo>
                  <a:lnTo>
                    <a:pt x="0" y="721487"/>
                  </a:lnTo>
                  <a:lnTo>
                    <a:pt x="6306" y="752653"/>
                  </a:lnTo>
                  <a:lnTo>
                    <a:pt x="23495" y="778129"/>
                  </a:lnTo>
                  <a:lnTo>
                    <a:pt x="48970" y="795317"/>
                  </a:lnTo>
                  <a:lnTo>
                    <a:pt x="80137" y="801624"/>
                  </a:lnTo>
                  <a:lnTo>
                    <a:pt x="1294511" y="801624"/>
                  </a:lnTo>
                  <a:lnTo>
                    <a:pt x="1325677" y="795317"/>
                  </a:lnTo>
                  <a:lnTo>
                    <a:pt x="1351153" y="778129"/>
                  </a:lnTo>
                  <a:lnTo>
                    <a:pt x="1368341" y="752653"/>
                  </a:lnTo>
                  <a:lnTo>
                    <a:pt x="1374648" y="721487"/>
                  </a:lnTo>
                  <a:lnTo>
                    <a:pt x="1374648" y="80137"/>
                  </a:lnTo>
                  <a:lnTo>
                    <a:pt x="1368341" y="48970"/>
                  </a:lnTo>
                  <a:lnTo>
                    <a:pt x="1351153" y="23495"/>
                  </a:lnTo>
                  <a:lnTo>
                    <a:pt x="1325677" y="6306"/>
                  </a:lnTo>
                  <a:lnTo>
                    <a:pt x="1294511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8104632" y="1211579"/>
              <a:ext cx="1374775" cy="802005"/>
            </a:xfrm>
            <a:custGeom>
              <a:avLst/>
              <a:gdLst/>
              <a:ahLst/>
              <a:cxnLst/>
              <a:rect l="l" t="t" r="r" b="b"/>
              <a:pathLst>
                <a:path w="1374775" h="802005">
                  <a:moveTo>
                    <a:pt x="0" y="80137"/>
                  </a:moveTo>
                  <a:lnTo>
                    <a:pt x="6306" y="48970"/>
                  </a:lnTo>
                  <a:lnTo>
                    <a:pt x="23495" y="23495"/>
                  </a:lnTo>
                  <a:lnTo>
                    <a:pt x="48970" y="6306"/>
                  </a:lnTo>
                  <a:lnTo>
                    <a:pt x="80137" y="0"/>
                  </a:lnTo>
                  <a:lnTo>
                    <a:pt x="1294511" y="0"/>
                  </a:lnTo>
                  <a:lnTo>
                    <a:pt x="1325677" y="6306"/>
                  </a:lnTo>
                  <a:lnTo>
                    <a:pt x="1351153" y="23495"/>
                  </a:lnTo>
                  <a:lnTo>
                    <a:pt x="1368341" y="48970"/>
                  </a:lnTo>
                  <a:lnTo>
                    <a:pt x="1374648" y="80137"/>
                  </a:lnTo>
                  <a:lnTo>
                    <a:pt x="1374648" y="721487"/>
                  </a:lnTo>
                  <a:lnTo>
                    <a:pt x="1368341" y="752653"/>
                  </a:lnTo>
                  <a:lnTo>
                    <a:pt x="1351153" y="778129"/>
                  </a:lnTo>
                  <a:lnTo>
                    <a:pt x="1325677" y="795317"/>
                  </a:lnTo>
                  <a:lnTo>
                    <a:pt x="1294511" y="801624"/>
                  </a:lnTo>
                  <a:lnTo>
                    <a:pt x="80137" y="801624"/>
                  </a:lnTo>
                  <a:lnTo>
                    <a:pt x="48970" y="795317"/>
                  </a:lnTo>
                  <a:lnTo>
                    <a:pt x="23495" y="778129"/>
                  </a:lnTo>
                  <a:lnTo>
                    <a:pt x="6306" y="752653"/>
                  </a:lnTo>
                  <a:lnTo>
                    <a:pt x="0" y="721487"/>
                  </a:lnTo>
                  <a:lnTo>
                    <a:pt x="0" y="80137"/>
                  </a:lnTo>
                  <a:close/>
                </a:path>
              </a:pathLst>
            </a:custGeom>
            <a:ln w="12192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6738910" y="1399779"/>
            <a:ext cx="1079500" cy="43497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 marR="5080" indent="200660">
              <a:lnSpc>
                <a:spcPts val="1540"/>
              </a:lnSpc>
              <a:spcBef>
                <a:spcPts val="270"/>
              </a:spcBef>
            </a:pPr>
            <a:r>
              <a:rPr sz="1400" spc="-10" dirty="0">
                <a:latin typeface="Calibri"/>
                <a:cs typeface="Calibri"/>
              </a:rPr>
              <a:t>Eligibility Determination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517595" y="2190711"/>
            <a:ext cx="1534795" cy="465357"/>
          </a:xfrm>
          <a:custGeom>
            <a:avLst/>
            <a:gdLst/>
            <a:ahLst/>
            <a:cxnLst/>
            <a:rect l="l" t="t" r="r" b="b"/>
            <a:pathLst>
              <a:path w="1534795" h="571500">
                <a:moveTo>
                  <a:pt x="1477518" y="0"/>
                </a:moveTo>
                <a:lnTo>
                  <a:pt x="57150" y="0"/>
                </a:lnTo>
                <a:lnTo>
                  <a:pt x="34879" y="4482"/>
                </a:lnTo>
                <a:lnTo>
                  <a:pt x="16716" y="16716"/>
                </a:lnTo>
                <a:lnTo>
                  <a:pt x="4482" y="34879"/>
                </a:lnTo>
                <a:lnTo>
                  <a:pt x="0" y="57150"/>
                </a:lnTo>
                <a:lnTo>
                  <a:pt x="0" y="514350"/>
                </a:lnTo>
                <a:lnTo>
                  <a:pt x="4482" y="536620"/>
                </a:lnTo>
                <a:lnTo>
                  <a:pt x="16716" y="554783"/>
                </a:lnTo>
                <a:lnTo>
                  <a:pt x="34879" y="567017"/>
                </a:lnTo>
                <a:lnTo>
                  <a:pt x="57150" y="571500"/>
                </a:lnTo>
                <a:lnTo>
                  <a:pt x="1477518" y="571500"/>
                </a:lnTo>
                <a:lnTo>
                  <a:pt x="1499788" y="567017"/>
                </a:lnTo>
                <a:lnTo>
                  <a:pt x="1517951" y="554783"/>
                </a:lnTo>
                <a:lnTo>
                  <a:pt x="1530185" y="536620"/>
                </a:lnTo>
                <a:lnTo>
                  <a:pt x="1534668" y="514350"/>
                </a:lnTo>
                <a:lnTo>
                  <a:pt x="1534668" y="57150"/>
                </a:lnTo>
                <a:lnTo>
                  <a:pt x="1530185" y="34879"/>
                </a:lnTo>
                <a:lnTo>
                  <a:pt x="1517951" y="16716"/>
                </a:lnTo>
                <a:lnTo>
                  <a:pt x="1499788" y="4482"/>
                </a:lnTo>
                <a:lnTo>
                  <a:pt x="1477518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Mental Health Match</a:t>
            </a:r>
            <a:endParaRPr sz="1400" dirty="0">
              <a:solidFill>
                <a:schemeClr val="bg1"/>
              </a:solidFill>
            </a:endParaRPr>
          </a:p>
        </p:txBody>
      </p:sp>
      <p:pic>
        <p:nvPicPr>
          <p:cNvPr id="31" name="object 3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57499" y="2700267"/>
            <a:ext cx="182880" cy="137160"/>
          </a:xfrm>
          <a:prstGeom prst="rect">
            <a:avLst/>
          </a:prstGeom>
        </p:spPr>
      </p:pic>
      <p:grpSp>
        <p:nvGrpSpPr>
          <p:cNvPr id="49" name="object 49"/>
          <p:cNvGrpSpPr/>
          <p:nvPr/>
        </p:nvGrpSpPr>
        <p:grpSpPr>
          <a:xfrm>
            <a:off x="4337539" y="4666126"/>
            <a:ext cx="1533525" cy="462280"/>
            <a:chOff x="5850635" y="5768340"/>
            <a:chExt cx="1533525" cy="462280"/>
          </a:xfrm>
          <a:solidFill>
            <a:srgbClr val="FFC000"/>
          </a:solidFill>
        </p:grpSpPr>
        <p:sp>
          <p:nvSpPr>
            <p:cNvPr id="51" name="object 51"/>
            <p:cNvSpPr/>
            <p:nvPr/>
          </p:nvSpPr>
          <p:spPr>
            <a:xfrm>
              <a:off x="5850635" y="5768340"/>
              <a:ext cx="1533525" cy="462280"/>
            </a:xfrm>
            <a:custGeom>
              <a:avLst/>
              <a:gdLst/>
              <a:ahLst/>
              <a:cxnLst/>
              <a:rect l="l" t="t" r="r" b="b"/>
              <a:pathLst>
                <a:path w="1533525" h="462279">
                  <a:moveTo>
                    <a:pt x="1486916" y="0"/>
                  </a:moveTo>
                  <a:lnTo>
                    <a:pt x="46228" y="0"/>
                  </a:lnTo>
                  <a:lnTo>
                    <a:pt x="28235" y="3629"/>
                  </a:lnTo>
                  <a:lnTo>
                    <a:pt x="13541" y="13525"/>
                  </a:lnTo>
                  <a:lnTo>
                    <a:pt x="3633" y="28203"/>
                  </a:lnTo>
                  <a:lnTo>
                    <a:pt x="0" y="46177"/>
                  </a:lnTo>
                  <a:lnTo>
                    <a:pt x="0" y="415594"/>
                  </a:lnTo>
                  <a:lnTo>
                    <a:pt x="3633" y="433568"/>
                  </a:lnTo>
                  <a:lnTo>
                    <a:pt x="13541" y="448246"/>
                  </a:lnTo>
                  <a:lnTo>
                    <a:pt x="28235" y="458142"/>
                  </a:lnTo>
                  <a:lnTo>
                    <a:pt x="46228" y="461772"/>
                  </a:lnTo>
                  <a:lnTo>
                    <a:pt x="1486916" y="461772"/>
                  </a:lnTo>
                  <a:lnTo>
                    <a:pt x="1504908" y="458142"/>
                  </a:lnTo>
                  <a:lnTo>
                    <a:pt x="1519602" y="448246"/>
                  </a:lnTo>
                  <a:lnTo>
                    <a:pt x="1529510" y="433568"/>
                  </a:lnTo>
                  <a:lnTo>
                    <a:pt x="1533144" y="415594"/>
                  </a:lnTo>
                  <a:lnTo>
                    <a:pt x="1533144" y="46177"/>
                  </a:lnTo>
                  <a:lnTo>
                    <a:pt x="1529510" y="28203"/>
                  </a:lnTo>
                  <a:lnTo>
                    <a:pt x="1519602" y="13525"/>
                  </a:lnTo>
                  <a:lnTo>
                    <a:pt x="1504908" y="3629"/>
                  </a:lnTo>
                  <a:lnTo>
                    <a:pt x="1486916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52" name="object 52"/>
            <p:cNvSpPr/>
            <p:nvPr/>
          </p:nvSpPr>
          <p:spPr>
            <a:xfrm>
              <a:off x="5850635" y="5768340"/>
              <a:ext cx="1533525" cy="462280"/>
            </a:xfrm>
            <a:custGeom>
              <a:avLst/>
              <a:gdLst/>
              <a:ahLst/>
              <a:cxnLst/>
              <a:rect l="l" t="t" r="r" b="b"/>
              <a:pathLst>
                <a:path w="1533525" h="462279">
                  <a:moveTo>
                    <a:pt x="0" y="46177"/>
                  </a:moveTo>
                  <a:lnTo>
                    <a:pt x="3633" y="28203"/>
                  </a:lnTo>
                  <a:lnTo>
                    <a:pt x="13541" y="13525"/>
                  </a:lnTo>
                  <a:lnTo>
                    <a:pt x="28235" y="3629"/>
                  </a:lnTo>
                  <a:lnTo>
                    <a:pt x="46228" y="0"/>
                  </a:lnTo>
                  <a:lnTo>
                    <a:pt x="1486916" y="0"/>
                  </a:lnTo>
                  <a:lnTo>
                    <a:pt x="1504908" y="3629"/>
                  </a:lnTo>
                  <a:lnTo>
                    <a:pt x="1519602" y="13525"/>
                  </a:lnTo>
                  <a:lnTo>
                    <a:pt x="1529510" y="28203"/>
                  </a:lnTo>
                  <a:lnTo>
                    <a:pt x="1533144" y="46177"/>
                  </a:lnTo>
                  <a:lnTo>
                    <a:pt x="1533144" y="415594"/>
                  </a:lnTo>
                  <a:lnTo>
                    <a:pt x="1529510" y="433568"/>
                  </a:lnTo>
                  <a:lnTo>
                    <a:pt x="1519602" y="448246"/>
                  </a:lnTo>
                  <a:lnTo>
                    <a:pt x="1504908" y="458142"/>
                  </a:lnTo>
                  <a:lnTo>
                    <a:pt x="1486916" y="461772"/>
                  </a:lnTo>
                  <a:lnTo>
                    <a:pt x="46228" y="461772"/>
                  </a:lnTo>
                  <a:lnTo>
                    <a:pt x="28235" y="458142"/>
                  </a:lnTo>
                  <a:lnTo>
                    <a:pt x="13541" y="448246"/>
                  </a:lnTo>
                  <a:lnTo>
                    <a:pt x="3633" y="433568"/>
                  </a:lnTo>
                  <a:lnTo>
                    <a:pt x="0" y="415594"/>
                  </a:lnTo>
                  <a:lnTo>
                    <a:pt x="0" y="46177"/>
                  </a:lnTo>
                  <a:close/>
                </a:path>
              </a:pathLst>
            </a:custGeom>
            <a:grpFill/>
            <a:ln w="12191">
              <a:solidFill>
                <a:srgbClr val="D2DEEE"/>
              </a:solidFill>
            </a:ln>
          </p:spPr>
          <p:txBody>
            <a:bodyPr wrap="square" lIns="0" tIns="0" rIns="0" bIns="0" rtlCol="0"/>
            <a:lstStyle/>
            <a:p>
              <a:endParaRPr dirty="0">
                <a:solidFill>
                  <a:schemeClr val="tx1"/>
                </a:solidFill>
              </a:endParaRPr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4541084" y="4660442"/>
            <a:ext cx="1235075" cy="43497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263525" marR="5080" indent="-251460">
              <a:lnSpc>
                <a:spcPts val="1540"/>
              </a:lnSpc>
              <a:spcBef>
                <a:spcPts val="270"/>
              </a:spcBef>
            </a:pPr>
            <a:r>
              <a:rPr sz="1400" dirty="0">
                <a:solidFill>
                  <a:schemeClr val="tx1"/>
                </a:solidFill>
                <a:latin typeface="Calibri"/>
                <a:cs typeface="Calibri"/>
              </a:rPr>
              <a:t>FOID</a:t>
            </a:r>
            <a:r>
              <a:rPr sz="1400" spc="-3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chemeClr val="tx1"/>
                </a:solidFill>
                <a:latin typeface="Calibri"/>
                <a:cs typeface="Calibri"/>
              </a:rPr>
              <a:t>Application REJECTED</a:t>
            </a:r>
            <a:endParaRPr sz="14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8" name="object 58"/>
          <p:cNvSpPr txBox="1">
            <a:spLocks noGrp="1"/>
          </p:cNvSpPr>
          <p:nvPr>
            <p:ph type="title"/>
          </p:nvPr>
        </p:nvSpPr>
        <p:spPr>
          <a:xfrm>
            <a:off x="3460774" y="305596"/>
            <a:ext cx="5487481" cy="5042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20" dirty="0"/>
              <a:t>Lifecycle</a:t>
            </a:r>
            <a:r>
              <a:rPr sz="3200" spc="-100" dirty="0"/>
              <a:t> </a:t>
            </a:r>
            <a:r>
              <a:rPr sz="3200" dirty="0"/>
              <a:t>of</a:t>
            </a:r>
            <a:r>
              <a:rPr sz="3200" spc="-80" dirty="0"/>
              <a:t> </a:t>
            </a:r>
            <a:r>
              <a:rPr sz="3200" dirty="0"/>
              <a:t>a</a:t>
            </a:r>
            <a:r>
              <a:rPr sz="3200" spc="-80" dirty="0"/>
              <a:t> </a:t>
            </a:r>
            <a:r>
              <a:rPr sz="3200" dirty="0"/>
              <a:t>FOID</a:t>
            </a:r>
            <a:r>
              <a:rPr sz="3200" spc="-70" dirty="0"/>
              <a:t> </a:t>
            </a:r>
            <a:r>
              <a:rPr sz="3200" spc="-10" dirty="0"/>
              <a:t>Application</a:t>
            </a:r>
          </a:p>
        </p:txBody>
      </p:sp>
      <p:grpSp>
        <p:nvGrpSpPr>
          <p:cNvPr id="110" name="object 110"/>
          <p:cNvGrpSpPr/>
          <p:nvPr/>
        </p:nvGrpSpPr>
        <p:grpSpPr>
          <a:xfrm>
            <a:off x="8290263" y="2082052"/>
            <a:ext cx="1269235" cy="3834089"/>
            <a:chOff x="9241535" y="2566105"/>
            <a:chExt cx="1219972" cy="2772975"/>
          </a:xfrm>
        </p:grpSpPr>
        <p:sp>
          <p:nvSpPr>
            <p:cNvPr id="111" name="object 111"/>
            <p:cNvSpPr/>
            <p:nvPr/>
          </p:nvSpPr>
          <p:spPr>
            <a:xfrm>
              <a:off x="9241535" y="2566105"/>
              <a:ext cx="388620" cy="2772975"/>
            </a:xfrm>
            <a:custGeom>
              <a:avLst/>
              <a:gdLst/>
              <a:ahLst/>
              <a:cxnLst/>
              <a:rect l="l" t="t" r="r" b="b"/>
              <a:pathLst>
                <a:path w="388620" h="2649220">
                  <a:moveTo>
                    <a:pt x="0" y="0"/>
                  </a:moveTo>
                  <a:lnTo>
                    <a:pt x="75634" y="2541"/>
                  </a:lnTo>
                  <a:lnTo>
                    <a:pt x="137398" y="9477"/>
                  </a:lnTo>
                  <a:lnTo>
                    <a:pt x="179040" y="19770"/>
                  </a:lnTo>
                  <a:lnTo>
                    <a:pt x="194310" y="32384"/>
                  </a:lnTo>
                  <a:lnTo>
                    <a:pt x="194310" y="1291971"/>
                  </a:lnTo>
                  <a:lnTo>
                    <a:pt x="209579" y="1304585"/>
                  </a:lnTo>
                  <a:lnTo>
                    <a:pt x="251221" y="1314878"/>
                  </a:lnTo>
                  <a:lnTo>
                    <a:pt x="312985" y="1321814"/>
                  </a:lnTo>
                  <a:lnTo>
                    <a:pt x="388620" y="1324356"/>
                  </a:lnTo>
                  <a:lnTo>
                    <a:pt x="312985" y="1326897"/>
                  </a:lnTo>
                  <a:lnTo>
                    <a:pt x="251221" y="1333833"/>
                  </a:lnTo>
                  <a:lnTo>
                    <a:pt x="209579" y="1344126"/>
                  </a:lnTo>
                  <a:lnTo>
                    <a:pt x="194310" y="1356741"/>
                  </a:lnTo>
                  <a:lnTo>
                    <a:pt x="194310" y="2616327"/>
                  </a:lnTo>
                  <a:lnTo>
                    <a:pt x="179040" y="2628941"/>
                  </a:lnTo>
                  <a:lnTo>
                    <a:pt x="137398" y="2639234"/>
                  </a:lnTo>
                  <a:lnTo>
                    <a:pt x="75634" y="2646170"/>
                  </a:lnTo>
                  <a:lnTo>
                    <a:pt x="0" y="2648712"/>
                  </a:lnTo>
                </a:path>
              </a:pathLst>
            </a:custGeom>
            <a:solidFill>
              <a:schemeClr val="bg1"/>
            </a:solidFill>
            <a:ln w="6350" cap="flat" cmpd="sng" algn="ctr">
              <a:solidFill>
                <a:srgbClr val="4F81BD">
                  <a:lumMod val="75000"/>
                </a:srgbClr>
              </a:solidFill>
              <a:prstDash val="solid"/>
            </a:ln>
            <a:effectLst/>
          </p:spPr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endParaRPr sz="1200" dirty="0">
                <a:solidFill>
                  <a:schemeClr val="tx1"/>
                </a:solidFill>
              </a:endParaRPr>
            </a:p>
          </p:txBody>
        </p:sp>
        <p:sp>
          <p:nvSpPr>
            <p:cNvPr id="112" name="object 112"/>
            <p:cNvSpPr/>
            <p:nvPr/>
          </p:nvSpPr>
          <p:spPr>
            <a:xfrm>
              <a:off x="9582597" y="3516507"/>
              <a:ext cx="878910" cy="672549"/>
            </a:xfrm>
            <a:custGeom>
              <a:avLst/>
              <a:gdLst/>
              <a:ahLst/>
              <a:cxnLst/>
              <a:rect l="l" t="t" r="r" b="b"/>
              <a:pathLst>
                <a:path w="960120" h="1054735">
                  <a:moveTo>
                    <a:pt x="864108" y="0"/>
                  </a:moveTo>
                  <a:lnTo>
                    <a:pt x="96012" y="0"/>
                  </a:lnTo>
                  <a:lnTo>
                    <a:pt x="58614" y="7536"/>
                  </a:lnTo>
                  <a:lnTo>
                    <a:pt x="28098" y="28098"/>
                  </a:lnTo>
                  <a:lnTo>
                    <a:pt x="7536" y="58614"/>
                  </a:lnTo>
                  <a:lnTo>
                    <a:pt x="0" y="96011"/>
                  </a:lnTo>
                  <a:lnTo>
                    <a:pt x="0" y="958595"/>
                  </a:lnTo>
                  <a:lnTo>
                    <a:pt x="7536" y="995993"/>
                  </a:lnTo>
                  <a:lnTo>
                    <a:pt x="28098" y="1026509"/>
                  </a:lnTo>
                  <a:lnTo>
                    <a:pt x="58614" y="1047071"/>
                  </a:lnTo>
                  <a:lnTo>
                    <a:pt x="96012" y="1054607"/>
                  </a:lnTo>
                  <a:lnTo>
                    <a:pt x="864108" y="1054607"/>
                  </a:lnTo>
                  <a:lnTo>
                    <a:pt x="901505" y="1047071"/>
                  </a:lnTo>
                  <a:lnTo>
                    <a:pt x="932021" y="1026509"/>
                  </a:lnTo>
                  <a:lnTo>
                    <a:pt x="952583" y="995993"/>
                  </a:lnTo>
                  <a:lnTo>
                    <a:pt x="960119" y="958595"/>
                  </a:lnTo>
                  <a:lnTo>
                    <a:pt x="960119" y="96011"/>
                  </a:lnTo>
                  <a:lnTo>
                    <a:pt x="952583" y="58614"/>
                  </a:lnTo>
                  <a:lnTo>
                    <a:pt x="932021" y="28098"/>
                  </a:lnTo>
                  <a:lnTo>
                    <a:pt x="901505" y="7536"/>
                  </a:lnTo>
                  <a:lnTo>
                    <a:pt x="864108" y="0"/>
                  </a:lnTo>
                  <a:close/>
                </a:path>
              </a:pathLst>
            </a:custGeom>
            <a:solidFill>
              <a:srgbClr val="4F81BD">
                <a:lumMod val="20000"/>
                <a:lumOff val="80000"/>
              </a:srgbClr>
            </a:solidFill>
            <a:ln w="6350" cap="flat" cmpd="sng" algn="ctr">
              <a:solidFill>
                <a:srgbClr val="4F81BD">
                  <a:lumMod val="75000"/>
                </a:srgbClr>
              </a:solidFill>
              <a:prstDash val="solid"/>
            </a:ln>
            <a:effectLst/>
          </p:spPr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algn="ctr"/>
              <a:r>
                <a:rPr lang="en-US" sz="1100" u="sng" dirty="0">
                  <a:solidFill>
                    <a:schemeClr val="tx1"/>
                  </a:solidFill>
                </a:rPr>
                <a:t>RESEARCH</a:t>
              </a:r>
              <a:br>
                <a:rPr lang="en-US" sz="1100" dirty="0">
                  <a:solidFill>
                    <a:schemeClr val="tx1"/>
                  </a:solidFill>
                </a:rPr>
              </a:br>
              <a:r>
                <a:rPr lang="en-US" sz="1050" dirty="0">
                  <a:solidFill>
                    <a:schemeClr val="tx1"/>
                  </a:solidFill>
                </a:rPr>
                <a:t>Incident Reports</a:t>
              </a:r>
            </a:p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Court Records</a:t>
              </a:r>
              <a:endParaRPr sz="105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6" name="object 116"/>
          <p:cNvGrpSpPr/>
          <p:nvPr/>
        </p:nvGrpSpPr>
        <p:grpSpPr>
          <a:xfrm>
            <a:off x="6565631" y="5932100"/>
            <a:ext cx="1547495" cy="257585"/>
            <a:chOff x="7822438" y="5652261"/>
            <a:chExt cx="1547495" cy="396875"/>
          </a:xfrm>
        </p:grpSpPr>
        <p:sp>
          <p:nvSpPr>
            <p:cNvPr id="117" name="object 117"/>
            <p:cNvSpPr/>
            <p:nvPr/>
          </p:nvSpPr>
          <p:spPr>
            <a:xfrm>
              <a:off x="7828788" y="5658611"/>
              <a:ext cx="1534795" cy="384175"/>
            </a:xfrm>
            <a:custGeom>
              <a:avLst/>
              <a:gdLst/>
              <a:ahLst/>
              <a:cxnLst/>
              <a:rect l="l" t="t" r="r" b="b"/>
              <a:pathLst>
                <a:path w="1534795" h="384175">
                  <a:moveTo>
                    <a:pt x="1496314" y="0"/>
                  </a:moveTo>
                  <a:lnTo>
                    <a:pt x="38354" y="0"/>
                  </a:lnTo>
                  <a:lnTo>
                    <a:pt x="23413" y="3018"/>
                  </a:lnTo>
                  <a:lnTo>
                    <a:pt x="11223" y="11249"/>
                  </a:lnTo>
                  <a:lnTo>
                    <a:pt x="3010" y="23456"/>
                  </a:lnTo>
                  <a:lnTo>
                    <a:pt x="0" y="38404"/>
                  </a:lnTo>
                  <a:lnTo>
                    <a:pt x="0" y="345643"/>
                  </a:lnTo>
                  <a:lnTo>
                    <a:pt x="3010" y="360591"/>
                  </a:lnTo>
                  <a:lnTo>
                    <a:pt x="11223" y="372798"/>
                  </a:lnTo>
                  <a:lnTo>
                    <a:pt x="23413" y="381029"/>
                  </a:lnTo>
                  <a:lnTo>
                    <a:pt x="38354" y="384048"/>
                  </a:lnTo>
                  <a:lnTo>
                    <a:pt x="1496314" y="384048"/>
                  </a:lnTo>
                  <a:lnTo>
                    <a:pt x="1511254" y="381029"/>
                  </a:lnTo>
                  <a:lnTo>
                    <a:pt x="1523444" y="372798"/>
                  </a:lnTo>
                  <a:lnTo>
                    <a:pt x="1531657" y="360591"/>
                  </a:lnTo>
                  <a:lnTo>
                    <a:pt x="1534668" y="345643"/>
                  </a:lnTo>
                  <a:lnTo>
                    <a:pt x="1534668" y="38404"/>
                  </a:lnTo>
                  <a:lnTo>
                    <a:pt x="1531657" y="23456"/>
                  </a:lnTo>
                  <a:lnTo>
                    <a:pt x="1523444" y="11249"/>
                  </a:lnTo>
                  <a:lnTo>
                    <a:pt x="1511254" y="3018"/>
                  </a:lnTo>
                  <a:lnTo>
                    <a:pt x="1496314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PROHIBITOR</a:t>
              </a:r>
              <a:endParaRPr sz="1400" dirty="0">
                <a:solidFill>
                  <a:schemeClr val="bg1"/>
                </a:solidFill>
              </a:endParaRPr>
            </a:p>
          </p:txBody>
        </p:sp>
        <p:sp>
          <p:nvSpPr>
            <p:cNvPr id="118" name="object 118"/>
            <p:cNvSpPr/>
            <p:nvPr/>
          </p:nvSpPr>
          <p:spPr>
            <a:xfrm>
              <a:off x="7828788" y="5658611"/>
              <a:ext cx="1534795" cy="384175"/>
            </a:xfrm>
            <a:custGeom>
              <a:avLst/>
              <a:gdLst/>
              <a:ahLst/>
              <a:cxnLst/>
              <a:rect l="l" t="t" r="r" b="b"/>
              <a:pathLst>
                <a:path w="1534795" h="384175">
                  <a:moveTo>
                    <a:pt x="0" y="38404"/>
                  </a:moveTo>
                  <a:lnTo>
                    <a:pt x="3010" y="23456"/>
                  </a:lnTo>
                  <a:lnTo>
                    <a:pt x="11223" y="11249"/>
                  </a:lnTo>
                  <a:lnTo>
                    <a:pt x="23413" y="3018"/>
                  </a:lnTo>
                  <a:lnTo>
                    <a:pt x="38354" y="0"/>
                  </a:lnTo>
                  <a:lnTo>
                    <a:pt x="1496314" y="0"/>
                  </a:lnTo>
                  <a:lnTo>
                    <a:pt x="1511254" y="3018"/>
                  </a:lnTo>
                  <a:lnTo>
                    <a:pt x="1523444" y="11249"/>
                  </a:lnTo>
                  <a:lnTo>
                    <a:pt x="1531657" y="23456"/>
                  </a:lnTo>
                  <a:lnTo>
                    <a:pt x="1534668" y="38404"/>
                  </a:lnTo>
                  <a:lnTo>
                    <a:pt x="1534668" y="345643"/>
                  </a:lnTo>
                  <a:lnTo>
                    <a:pt x="1531657" y="360591"/>
                  </a:lnTo>
                  <a:lnTo>
                    <a:pt x="1523444" y="372798"/>
                  </a:lnTo>
                  <a:lnTo>
                    <a:pt x="1511254" y="381029"/>
                  </a:lnTo>
                  <a:lnTo>
                    <a:pt x="1496314" y="384048"/>
                  </a:lnTo>
                  <a:lnTo>
                    <a:pt x="38354" y="384048"/>
                  </a:lnTo>
                  <a:lnTo>
                    <a:pt x="23413" y="381029"/>
                  </a:lnTo>
                  <a:lnTo>
                    <a:pt x="11223" y="372798"/>
                  </a:lnTo>
                  <a:lnTo>
                    <a:pt x="3010" y="360591"/>
                  </a:lnTo>
                  <a:lnTo>
                    <a:pt x="0" y="345643"/>
                  </a:lnTo>
                  <a:lnTo>
                    <a:pt x="0" y="38404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 anchor="ctr"/>
            <a:lstStyle/>
            <a:p>
              <a:endParaRPr dirty="0"/>
            </a:p>
          </p:txBody>
        </p:sp>
      </p:grpSp>
      <p:sp>
        <p:nvSpPr>
          <p:cNvPr id="123" name="object 123"/>
          <p:cNvSpPr/>
          <p:nvPr/>
        </p:nvSpPr>
        <p:spPr>
          <a:xfrm>
            <a:off x="6571981" y="6304242"/>
            <a:ext cx="1534795" cy="392276"/>
          </a:xfrm>
          <a:custGeom>
            <a:avLst/>
            <a:gdLst/>
            <a:ahLst/>
            <a:cxnLst/>
            <a:rect l="l" t="t" r="r" b="b"/>
            <a:pathLst>
              <a:path w="1534795" h="524509">
                <a:moveTo>
                  <a:pt x="0" y="52425"/>
                </a:moveTo>
                <a:lnTo>
                  <a:pt x="4123" y="32018"/>
                </a:lnTo>
                <a:lnTo>
                  <a:pt x="15367" y="15354"/>
                </a:lnTo>
                <a:lnTo>
                  <a:pt x="32039" y="4119"/>
                </a:lnTo>
                <a:lnTo>
                  <a:pt x="52451" y="0"/>
                </a:lnTo>
                <a:lnTo>
                  <a:pt x="1482217" y="0"/>
                </a:lnTo>
                <a:lnTo>
                  <a:pt x="1502628" y="4119"/>
                </a:lnTo>
                <a:lnTo>
                  <a:pt x="1519301" y="15354"/>
                </a:lnTo>
                <a:lnTo>
                  <a:pt x="1530544" y="32018"/>
                </a:lnTo>
                <a:lnTo>
                  <a:pt x="1534668" y="52425"/>
                </a:lnTo>
                <a:lnTo>
                  <a:pt x="1534668" y="471830"/>
                </a:lnTo>
                <a:lnTo>
                  <a:pt x="1530544" y="492237"/>
                </a:lnTo>
                <a:lnTo>
                  <a:pt x="1519301" y="508901"/>
                </a:lnTo>
                <a:lnTo>
                  <a:pt x="1502628" y="520136"/>
                </a:lnTo>
                <a:lnTo>
                  <a:pt x="1482217" y="524255"/>
                </a:lnTo>
                <a:lnTo>
                  <a:pt x="52451" y="524255"/>
                </a:lnTo>
                <a:lnTo>
                  <a:pt x="32039" y="520136"/>
                </a:lnTo>
                <a:lnTo>
                  <a:pt x="15366" y="508901"/>
                </a:lnTo>
                <a:lnTo>
                  <a:pt x="4123" y="492237"/>
                </a:lnTo>
                <a:lnTo>
                  <a:pt x="0" y="471830"/>
                </a:lnTo>
                <a:lnTo>
                  <a:pt x="0" y="52425"/>
                </a:lnTo>
                <a:close/>
              </a:path>
            </a:pathLst>
          </a:custGeom>
          <a:solidFill>
            <a:srgbClr val="C00000"/>
          </a:solidFill>
          <a:ln w="12192">
            <a:solidFill>
              <a:srgbClr val="D2DEEE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FOID Application DENIED</a:t>
            </a:r>
            <a:endParaRPr sz="1200" dirty="0">
              <a:solidFill>
                <a:schemeClr val="bg1"/>
              </a:solidFill>
            </a:endParaRPr>
          </a:p>
        </p:txBody>
      </p:sp>
      <p:pic>
        <p:nvPicPr>
          <p:cNvPr id="169" name="Picture 168">
            <a:extLst>
              <a:ext uri="{FF2B5EF4-FFF2-40B4-BE49-F238E27FC236}">
                <a16:creationId xmlns:a16="http://schemas.microsoft.com/office/drawing/2014/main" id="{1E5C5C03-345B-4C4A-8530-ECE689266E5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694" y="169081"/>
            <a:ext cx="802006" cy="802006"/>
          </a:xfrm>
          <a:prstGeom prst="rect">
            <a:avLst/>
          </a:prstGeom>
        </p:spPr>
      </p:pic>
      <p:sp>
        <p:nvSpPr>
          <p:cNvPr id="170" name="TextBox 169">
            <a:extLst>
              <a:ext uri="{FF2B5EF4-FFF2-40B4-BE49-F238E27FC236}">
                <a16:creationId xmlns:a16="http://schemas.microsoft.com/office/drawing/2014/main" id="{EFCB610E-504A-428C-93E9-9C025CAD8869}"/>
              </a:ext>
            </a:extLst>
          </p:cNvPr>
          <p:cNvSpPr txBox="1"/>
          <p:nvPr/>
        </p:nvSpPr>
        <p:spPr>
          <a:xfrm>
            <a:off x="11191975" y="6384964"/>
            <a:ext cx="79366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12/05/2022</a:t>
            </a:r>
          </a:p>
        </p:txBody>
      </p:sp>
      <p:sp>
        <p:nvSpPr>
          <p:cNvPr id="156" name="Arrow: Chevron 155">
            <a:extLst>
              <a:ext uri="{FF2B5EF4-FFF2-40B4-BE49-F238E27FC236}">
                <a16:creationId xmlns:a16="http://schemas.microsoft.com/office/drawing/2014/main" id="{CD205CCC-A01B-4D75-9D8F-5F8CA6ACA112}"/>
              </a:ext>
            </a:extLst>
          </p:cNvPr>
          <p:cNvSpPr/>
          <p:nvPr/>
        </p:nvSpPr>
        <p:spPr>
          <a:xfrm>
            <a:off x="9670266" y="1366912"/>
            <a:ext cx="198439" cy="124106"/>
          </a:xfrm>
          <a:prstGeom prst="chevron">
            <a:avLst>
              <a:gd name="adj" fmla="val 40000"/>
            </a:avLst>
          </a:prstGeom>
          <a:solidFill>
            <a:schemeClr val="accent1"/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7" name="object 112">
            <a:extLst>
              <a:ext uri="{FF2B5EF4-FFF2-40B4-BE49-F238E27FC236}">
                <a16:creationId xmlns:a16="http://schemas.microsoft.com/office/drawing/2014/main" id="{0B1159B0-7C44-41F1-BB1A-1762E349DD12}"/>
              </a:ext>
            </a:extLst>
          </p:cNvPr>
          <p:cNvSpPr/>
          <p:nvPr/>
        </p:nvSpPr>
        <p:spPr>
          <a:xfrm>
            <a:off x="2708152" y="3709811"/>
            <a:ext cx="1116132" cy="346490"/>
          </a:xfrm>
          <a:custGeom>
            <a:avLst/>
            <a:gdLst/>
            <a:ahLst/>
            <a:cxnLst/>
            <a:rect l="l" t="t" r="r" b="b"/>
            <a:pathLst>
              <a:path w="960120" h="1054735">
                <a:moveTo>
                  <a:pt x="864108" y="0"/>
                </a:moveTo>
                <a:lnTo>
                  <a:pt x="96012" y="0"/>
                </a:lnTo>
                <a:lnTo>
                  <a:pt x="58614" y="7536"/>
                </a:lnTo>
                <a:lnTo>
                  <a:pt x="28098" y="28098"/>
                </a:lnTo>
                <a:lnTo>
                  <a:pt x="7536" y="58614"/>
                </a:lnTo>
                <a:lnTo>
                  <a:pt x="0" y="96011"/>
                </a:lnTo>
                <a:lnTo>
                  <a:pt x="0" y="958595"/>
                </a:lnTo>
                <a:lnTo>
                  <a:pt x="7536" y="995993"/>
                </a:lnTo>
                <a:lnTo>
                  <a:pt x="28098" y="1026509"/>
                </a:lnTo>
                <a:lnTo>
                  <a:pt x="58614" y="1047071"/>
                </a:lnTo>
                <a:lnTo>
                  <a:pt x="96012" y="1054607"/>
                </a:lnTo>
                <a:lnTo>
                  <a:pt x="864108" y="1054607"/>
                </a:lnTo>
                <a:lnTo>
                  <a:pt x="901505" y="1047071"/>
                </a:lnTo>
                <a:lnTo>
                  <a:pt x="932021" y="1026509"/>
                </a:lnTo>
                <a:lnTo>
                  <a:pt x="952583" y="995993"/>
                </a:lnTo>
                <a:lnTo>
                  <a:pt x="960119" y="958595"/>
                </a:lnTo>
                <a:lnTo>
                  <a:pt x="960119" y="96011"/>
                </a:lnTo>
                <a:lnTo>
                  <a:pt x="952583" y="58614"/>
                </a:lnTo>
                <a:lnTo>
                  <a:pt x="932021" y="28098"/>
                </a:lnTo>
                <a:lnTo>
                  <a:pt x="901505" y="7536"/>
                </a:lnTo>
                <a:lnTo>
                  <a:pt x="864108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txBody>
          <a:bodyPr wrap="square" lIns="0" tIns="0" rIns="0" bIns="0" rtlCol="0"/>
          <a:lstStyle/>
          <a:p>
            <a:pPr marL="92075">
              <a:lnSpc>
                <a:spcPct val="100000"/>
              </a:lnSpc>
              <a:spcBef>
                <a:spcPts val="275"/>
              </a:spcBef>
            </a:pPr>
            <a:r>
              <a:rPr lang="en-US" sz="11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Letter to:</a:t>
            </a:r>
            <a:endParaRPr lang="en-US" sz="1100" dirty="0">
              <a:latin typeface="Calibri"/>
              <a:cs typeface="Calibri"/>
            </a:endParaRPr>
          </a:p>
          <a:p>
            <a:pPr marL="169863" indent="-79375">
              <a:lnSpc>
                <a:spcPct val="100000"/>
              </a:lnSpc>
              <a:spcBef>
                <a:spcPts val="5"/>
              </a:spcBef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sz="1050" spc="-20" dirty="0">
                <a:latin typeface="Calibri"/>
                <a:cs typeface="Calibri"/>
              </a:rPr>
              <a:t>FOID </a:t>
            </a:r>
            <a:r>
              <a:rPr lang="en-US" sz="1050" spc="-10" dirty="0">
                <a:latin typeface="Calibri"/>
                <a:cs typeface="Calibri"/>
              </a:rPr>
              <a:t>cardholder</a:t>
            </a:r>
            <a:endParaRPr lang="en-US" sz="1050" dirty="0">
              <a:latin typeface="Calibri"/>
              <a:cs typeface="Calibri"/>
            </a:endParaRPr>
          </a:p>
          <a:p>
            <a:endParaRPr dirty="0"/>
          </a:p>
        </p:txBody>
      </p:sp>
      <p:graphicFrame>
        <p:nvGraphicFramePr>
          <p:cNvPr id="167" name="Diagram 166">
            <a:extLst>
              <a:ext uri="{FF2B5EF4-FFF2-40B4-BE49-F238E27FC236}">
                <a16:creationId xmlns:a16="http://schemas.microsoft.com/office/drawing/2014/main" id="{76F7C206-68C9-4E7B-AE35-3129CF9ED2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3403894"/>
              </p:ext>
            </p:extLst>
          </p:nvPr>
        </p:nvGraphicFramePr>
        <p:xfrm>
          <a:off x="4314381" y="2193020"/>
          <a:ext cx="1609725" cy="13842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74" name="object 41">
            <a:extLst>
              <a:ext uri="{FF2B5EF4-FFF2-40B4-BE49-F238E27FC236}">
                <a16:creationId xmlns:a16="http://schemas.microsoft.com/office/drawing/2014/main" id="{2CF83964-D47D-4495-8B5D-AF2EC8771B21}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016330" y="3625866"/>
            <a:ext cx="182880" cy="182880"/>
          </a:xfrm>
          <a:prstGeom prst="rect">
            <a:avLst/>
          </a:prstGeom>
        </p:spPr>
      </p:pic>
      <p:pic>
        <p:nvPicPr>
          <p:cNvPr id="177" name="object 41">
            <a:extLst>
              <a:ext uri="{FF2B5EF4-FFF2-40B4-BE49-F238E27FC236}">
                <a16:creationId xmlns:a16="http://schemas.microsoft.com/office/drawing/2014/main" id="{3B8CCD56-764E-4852-921E-0B43C2EA0AF3}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008050" y="4440557"/>
            <a:ext cx="182880" cy="182880"/>
          </a:xfrm>
          <a:prstGeom prst="rect">
            <a:avLst/>
          </a:prstGeom>
        </p:spPr>
      </p:pic>
      <p:grpSp>
        <p:nvGrpSpPr>
          <p:cNvPr id="214" name="Group 213">
            <a:extLst>
              <a:ext uri="{FF2B5EF4-FFF2-40B4-BE49-F238E27FC236}">
                <a16:creationId xmlns:a16="http://schemas.microsoft.com/office/drawing/2014/main" id="{94AF8A07-C45D-486C-A8C1-836EF6C081E9}"/>
              </a:ext>
            </a:extLst>
          </p:cNvPr>
          <p:cNvGrpSpPr/>
          <p:nvPr/>
        </p:nvGrpSpPr>
        <p:grpSpPr>
          <a:xfrm>
            <a:off x="6224041" y="2108272"/>
            <a:ext cx="2143938" cy="292608"/>
            <a:chOff x="141143" y="1058"/>
            <a:chExt cx="2143938" cy="314816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48" name="Rectangle: Rounded Corners 247">
              <a:extLst>
                <a:ext uri="{FF2B5EF4-FFF2-40B4-BE49-F238E27FC236}">
                  <a16:creationId xmlns:a16="http://schemas.microsoft.com/office/drawing/2014/main" id="{9E1684E4-824E-49F3-A1A0-1D69B219AE1F}"/>
                </a:ext>
              </a:extLst>
            </p:cNvPr>
            <p:cNvSpPr/>
            <p:nvPr/>
          </p:nvSpPr>
          <p:spPr>
            <a:xfrm>
              <a:off x="141143" y="1058"/>
              <a:ext cx="2143938" cy="314816"/>
            </a:xfrm>
            <a:prstGeom prst="roundRect">
              <a:avLst>
                <a:gd name="adj" fmla="val 10000"/>
              </a:avLst>
            </a:prstGeom>
            <a:grpFill/>
            <a:ln w="12700" cap="flat" cmpd="sng" algn="ctr">
              <a:solidFill>
                <a:srgbClr val="5B9BD5">
                  <a:lumMod val="5000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249" name="Rectangle: Rounded Corners 4">
              <a:extLst>
                <a:ext uri="{FF2B5EF4-FFF2-40B4-BE49-F238E27FC236}">
                  <a16:creationId xmlns:a16="http://schemas.microsoft.com/office/drawing/2014/main" id="{ACD4A422-8D0C-4DE6-BDED-2A9A2959628D}"/>
                </a:ext>
              </a:extLst>
            </p:cNvPr>
            <p:cNvSpPr txBox="1"/>
            <p:nvPr/>
          </p:nvSpPr>
          <p:spPr>
            <a:xfrm>
              <a:off x="150364" y="10279"/>
              <a:ext cx="2125496" cy="296374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marL="0" marR="0" lvl="0" indent="0" algn="ctr" defTabSz="40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Name and DOB Check</a:t>
              </a:r>
            </a:p>
          </p:txBody>
        </p:sp>
      </p:grpSp>
      <p:sp>
        <p:nvSpPr>
          <p:cNvPr id="215" name="Arrow: Right 214">
            <a:extLst>
              <a:ext uri="{FF2B5EF4-FFF2-40B4-BE49-F238E27FC236}">
                <a16:creationId xmlns:a16="http://schemas.microsoft.com/office/drawing/2014/main" id="{A36F5FBB-4823-444F-BF96-34BDFBDDAB0A}"/>
              </a:ext>
            </a:extLst>
          </p:cNvPr>
          <p:cNvSpPr/>
          <p:nvPr/>
        </p:nvSpPr>
        <p:spPr>
          <a:xfrm rot="5305115">
            <a:off x="7273260" y="2452878"/>
            <a:ext cx="57357" cy="55092"/>
          </a:xfrm>
          <a:prstGeom prst="rightArrow">
            <a:avLst>
              <a:gd name="adj1" fmla="val 66700"/>
              <a:gd name="adj2" fmla="val 50000"/>
            </a:avLst>
          </a:prstGeom>
          <a:solidFill>
            <a:srgbClr val="5B9BD5"/>
          </a:solidFill>
          <a:ln>
            <a:solidFill>
              <a:srgbClr val="5B9BD5">
                <a:lumMod val="50000"/>
              </a:srgbClr>
            </a:solidFill>
          </a:ln>
          <a:effectLst/>
        </p:spPr>
      </p: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2DA87420-E04D-4B7E-B940-6A21BE8CA74A}"/>
              </a:ext>
            </a:extLst>
          </p:cNvPr>
          <p:cNvGrpSpPr/>
          <p:nvPr/>
        </p:nvGrpSpPr>
        <p:grpSpPr>
          <a:xfrm>
            <a:off x="6224042" y="2537760"/>
            <a:ext cx="2154654" cy="292608"/>
            <a:chOff x="154428" y="430546"/>
            <a:chExt cx="2141369" cy="325211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46" name="Rectangle: Rounded Corners 245">
              <a:extLst>
                <a:ext uri="{FF2B5EF4-FFF2-40B4-BE49-F238E27FC236}">
                  <a16:creationId xmlns:a16="http://schemas.microsoft.com/office/drawing/2014/main" id="{58528ACF-36D4-47AA-815F-B1EE4B5380F2}"/>
                </a:ext>
              </a:extLst>
            </p:cNvPr>
            <p:cNvSpPr/>
            <p:nvPr/>
          </p:nvSpPr>
          <p:spPr>
            <a:xfrm>
              <a:off x="154428" y="430546"/>
              <a:ext cx="2141369" cy="325211"/>
            </a:xfrm>
            <a:prstGeom prst="roundRect">
              <a:avLst>
                <a:gd name="adj" fmla="val 10000"/>
              </a:avLst>
            </a:prstGeom>
            <a:grpFill/>
            <a:ln w="12700" cap="flat" cmpd="sng" algn="ctr">
              <a:solidFill>
                <a:srgbClr val="5B9BD5">
                  <a:lumMod val="50000"/>
                  <a:alpha val="9000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247" name="Rectangle: Rounded Corners 7">
              <a:extLst>
                <a:ext uri="{FF2B5EF4-FFF2-40B4-BE49-F238E27FC236}">
                  <a16:creationId xmlns:a16="http://schemas.microsoft.com/office/drawing/2014/main" id="{FEA6BCA4-42F5-491A-B0C7-DA6674FD56A7}"/>
                </a:ext>
              </a:extLst>
            </p:cNvPr>
            <p:cNvSpPr txBox="1"/>
            <p:nvPr/>
          </p:nvSpPr>
          <p:spPr>
            <a:xfrm>
              <a:off x="163953" y="440071"/>
              <a:ext cx="2122319" cy="306161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marL="0" marR="0" lvl="0" indent="0" algn="ctr" defTabSz="40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Illinois Criminal History (CHRI)</a:t>
              </a:r>
            </a:p>
          </p:txBody>
        </p:sp>
      </p:grpSp>
      <p:sp>
        <p:nvSpPr>
          <p:cNvPr id="217" name="Arrow: Right 216">
            <a:extLst>
              <a:ext uri="{FF2B5EF4-FFF2-40B4-BE49-F238E27FC236}">
                <a16:creationId xmlns:a16="http://schemas.microsoft.com/office/drawing/2014/main" id="{697022C9-246F-49E0-9095-1A2EBB303724}"/>
              </a:ext>
            </a:extLst>
          </p:cNvPr>
          <p:cNvSpPr/>
          <p:nvPr/>
        </p:nvSpPr>
        <p:spPr>
          <a:xfrm rot="5496884">
            <a:off x="7276613" y="2888275"/>
            <a:ext cx="50649" cy="55092"/>
          </a:xfrm>
          <a:prstGeom prst="rightArrow">
            <a:avLst>
              <a:gd name="adj1" fmla="val 66700"/>
              <a:gd name="adj2" fmla="val 50000"/>
            </a:avLst>
          </a:prstGeom>
          <a:solidFill>
            <a:srgbClr val="5B9BD5"/>
          </a:solidFill>
          <a:ln>
            <a:solidFill>
              <a:srgbClr val="5B9BD5">
                <a:lumMod val="50000"/>
              </a:srgbClr>
            </a:solidFill>
          </a:ln>
          <a:effectLst/>
        </p:spPr>
      </p:sp>
      <p:grpSp>
        <p:nvGrpSpPr>
          <p:cNvPr id="218" name="Group 217">
            <a:extLst>
              <a:ext uri="{FF2B5EF4-FFF2-40B4-BE49-F238E27FC236}">
                <a16:creationId xmlns:a16="http://schemas.microsoft.com/office/drawing/2014/main" id="{89A28DAD-2F48-4C9E-95BE-84608E279629}"/>
              </a:ext>
            </a:extLst>
          </p:cNvPr>
          <p:cNvGrpSpPr/>
          <p:nvPr/>
        </p:nvGrpSpPr>
        <p:grpSpPr>
          <a:xfrm>
            <a:off x="6224041" y="2968672"/>
            <a:ext cx="2143938" cy="292608"/>
            <a:chOff x="141143" y="861458"/>
            <a:chExt cx="2143938" cy="314816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44" name="Rectangle: Rounded Corners 243">
              <a:extLst>
                <a:ext uri="{FF2B5EF4-FFF2-40B4-BE49-F238E27FC236}">
                  <a16:creationId xmlns:a16="http://schemas.microsoft.com/office/drawing/2014/main" id="{45D36ED3-847F-4BA6-BE91-043AB6756957}"/>
                </a:ext>
              </a:extLst>
            </p:cNvPr>
            <p:cNvSpPr/>
            <p:nvPr/>
          </p:nvSpPr>
          <p:spPr>
            <a:xfrm>
              <a:off x="141143" y="861458"/>
              <a:ext cx="2143938" cy="314816"/>
            </a:xfrm>
            <a:prstGeom prst="roundRect">
              <a:avLst>
                <a:gd name="adj" fmla="val 10000"/>
              </a:avLst>
            </a:prstGeom>
            <a:grpFill/>
            <a:ln w="12700" cap="flat" cmpd="sng" algn="ctr">
              <a:solidFill>
                <a:srgbClr val="5B9BD5">
                  <a:lumMod val="50000"/>
                  <a:alpha val="9000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245" name="Rectangle: Rounded Corners 10">
              <a:extLst>
                <a:ext uri="{FF2B5EF4-FFF2-40B4-BE49-F238E27FC236}">
                  <a16:creationId xmlns:a16="http://schemas.microsoft.com/office/drawing/2014/main" id="{78F3F65D-94D3-430D-BBE2-030A29010860}"/>
                </a:ext>
              </a:extLst>
            </p:cNvPr>
            <p:cNvSpPr txBox="1"/>
            <p:nvPr/>
          </p:nvSpPr>
          <p:spPr>
            <a:xfrm>
              <a:off x="150364" y="870679"/>
              <a:ext cx="2125496" cy="296374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marL="0" marR="0" lvl="0" indent="0" algn="ctr" defTabSz="40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LEADS – Hot Files</a:t>
              </a:r>
            </a:p>
          </p:txBody>
        </p:sp>
      </p:grpSp>
      <p:sp>
        <p:nvSpPr>
          <p:cNvPr id="219" name="Arrow: Right 218">
            <a:extLst>
              <a:ext uri="{FF2B5EF4-FFF2-40B4-BE49-F238E27FC236}">
                <a16:creationId xmlns:a16="http://schemas.microsoft.com/office/drawing/2014/main" id="{DC351967-BC48-4734-8233-572AF39274C0}"/>
              </a:ext>
            </a:extLst>
          </p:cNvPr>
          <p:cNvSpPr/>
          <p:nvPr/>
        </p:nvSpPr>
        <p:spPr>
          <a:xfrm rot="5400000">
            <a:off x="7268464" y="3311035"/>
            <a:ext cx="55092" cy="55092"/>
          </a:xfrm>
          <a:prstGeom prst="rightArrow">
            <a:avLst>
              <a:gd name="adj1" fmla="val 66700"/>
              <a:gd name="adj2" fmla="val 50000"/>
            </a:avLst>
          </a:prstGeom>
          <a:solidFill>
            <a:srgbClr val="5B9BD5"/>
          </a:solidFill>
          <a:ln>
            <a:solidFill>
              <a:srgbClr val="5B9BD5">
                <a:lumMod val="50000"/>
              </a:srgbClr>
            </a:solidFill>
          </a:ln>
          <a:effectLst/>
        </p:spPr>
      </p: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83D7C3A2-6D0F-48C6-A98C-83287736C815}"/>
              </a:ext>
            </a:extLst>
          </p:cNvPr>
          <p:cNvGrpSpPr/>
          <p:nvPr/>
        </p:nvGrpSpPr>
        <p:grpSpPr>
          <a:xfrm>
            <a:off x="6224041" y="3393674"/>
            <a:ext cx="2143938" cy="292608"/>
            <a:chOff x="141143" y="1286460"/>
            <a:chExt cx="2143938" cy="314816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42" name="Rectangle: Rounded Corners 241">
              <a:extLst>
                <a:ext uri="{FF2B5EF4-FFF2-40B4-BE49-F238E27FC236}">
                  <a16:creationId xmlns:a16="http://schemas.microsoft.com/office/drawing/2014/main" id="{E00E2311-24FA-45E1-893F-D353E38A534A}"/>
                </a:ext>
              </a:extLst>
            </p:cNvPr>
            <p:cNvSpPr/>
            <p:nvPr/>
          </p:nvSpPr>
          <p:spPr>
            <a:xfrm>
              <a:off x="141143" y="1286460"/>
              <a:ext cx="2143938" cy="314816"/>
            </a:xfrm>
            <a:prstGeom prst="roundRect">
              <a:avLst>
                <a:gd name="adj" fmla="val 10000"/>
              </a:avLst>
            </a:prstGeom>
            <a:grpFill/>
            <a:ln w="12700" cap="flat" cmpd="sng" algn="ctr">
              <a:solidFill>
                <a:srgbClr val="5B9BD5">
                  <a:lumMod val="50000"/>
                  <a:alpha val="9000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243" name="Rectangle: Rounded Corners 13">
              <a:extLst>
                <a:ext uri="{FF2B5EF4-FFF2-40B4-BE49-F238E27FC236}">
                  <a16:creationId xmlns:a16="http://schemas.microsoft.com/office/drawing/2014/main" id="{6B62EC6B-6FA9-462A-B1F3-C9DA9724B8F5}"/>
                </a:ext>
              </a:extLst>
            </p:cNvPr>
            <p:cNvSpPr txBox="1"/>
            <p:nvPr/>
          </p:nvSpPr>
          <p:spPr>
            <a:xfrm>
              <a:off x="150364" y="1295681"/>
              <a:ext cx="2125496" cy="296374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marL="0" marR="0" lvl="0" indent="0" algn="ctr" defTabSz="40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National Crime Information Center (NCIC)</a:t>
              </a:r>
            </a:p>
          </p:txBody>
        </p:sp>
      </p:grpSp>
      <p:sp>
        <p:nvSpPr>
          <p:cNvPr id="221" name="Arrow: Right 220">
            <a:extLst>
              <a:ext uri="{FF2B5EF4-FFF2-40B4-BE49-F238E27FC236}">
                <a16:creationId xmlns:a16="http://schemas.microsoft.com/office/drawing/2014/main" id="{3FFBF1FB-FD5D-4D6E-955B-497679D90238}"/>
              </a:ext>
            </a:extLst>
          </p:cNvPr>
          <p:cNvSpPr/>
          <p:nvPr/>
        </p:nvSpPr>
        <p:spPr>
          <a:xfrm rot="5400000">
            <a:off x="7268464" y="3736037"/>
            <a:ext cx="55092" cy="55092"/>
          </a:xfrm>
          <a:prstGeom prst="rightArrow">
            <a:avLst>
              <a:gd name="adj1" fmla="val 66700"/>
              <a:gd name="adj2" fmla="val 50000"/>
            </a:avLst>
          </a:prstGeom>
          <a:solidFill>
            <a:srgbClr val="5B9BD5"/>
          </a:solidFill>
          <a:ln>
            <a:solidFill>
              <a:srgbClr val="5B9BD5">
                <a:lumMod val="50000"/>
              </a:srgbClr>
            </a:solidFill>
          </a:ln>
          <a:effectLst/>
        </p:spPr>
      </p: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F841DEEF-63F1-4E3D-8388-6BB88D611389}"/>
              </a:ext>
            </a:extLst>
          </p:cNvPr>
          <p:cNvGrpSpPr/>
          <p:nvPr/>
        </p:nvGrpSpPr>
        <p:grpSpPr>
          <a:xfrm>
            <a:off x="6224041" y="3818677"/>
            <a:ext cx="2143938" cy="292608"/>
            <a:chOff x="141143" y="1711463"/>
            <a:chExt cx="2143938" cy="314816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40" name="Rectangle: Rounded Corners 239">
              <a:extLst>
                <a:ext uri="{FF2B5EF4-FFF2-40B4-BE49-F238E27FC236}">
                  <a16:creationId xmlns:a16="http://schemas.microsoft.com/office/drawing/2014/main" id="{F02B606E-10C1-42A4-9424-B43959091DE5}"/>
                </a:ext>
              </a:extLst>
            </p:cNvPr>
            <p:cNvSpPr/>
            <p:nvPr/>
          </p:nvSpPr>
          <p:spPr>
            <a:xfrm>
              <a:off x="141143" y="1711463"/>
              <a:ext cx="2143938" cy="314816"/>
            </a:xfrm>
            <a:prstGeom prst="roundRect">
              <a:avLst>
                <a:gd name="adj" fmla="val 10000"/>
              </a:avLst>
            </a:prstGeom>
            <a:grpFill/>
            <a:ln w="12700" cap="flat" cmpd="sng" algn="ctr">
              <a:solidFill>
                <a:srgbClr val="5B9BD5">
                  <a:lumMod val="50000"/>
                  <a:alpha val="9000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241" name="Rectangle: Rounded Corners 16">
              <a:extLst>
                <a:ext uri="{FF2B5EF4-FFF2-40B4-BE49-F238E27FC236}">
                  <a16:creationId xmlns:a16="http://schemas.microsoft.com/office/drawing/2014/main" id="{E8872E29-1FF1-4CE5-B04F-73E0D1D2B893}"/>
                </a:ext>
              </a:extLst>
            </p:cNvPr>
            <p:cNvSpPr txBox="1"/>
            <p:nvPr/>
          </p:nvSpPr>
          <p:spPr>
            <a:xfrm>
              <a:off x="150364" y="1720684"/>
              <a:ext cx="2125496" cy="296374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marL="0" marR="0" lvl="0" indent="0" algn="ctr" defTabSz="40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Interstate Identification Index (III)</a:t>
              </a:r>
            </a:p>
          </p:txBody>
        </p:sp>
      </p:grpSp>
      <p:sp>
        <p:nvSpPr>
          <p:cNvPr id="223" name="Arrow: Right 222">
            <a:extLst>
              <a:ext uri="{FF2B5EF4-FFF2-40B4-BE49-F238E27FC236}">
                <a16:creationId xmlns:a16="http://schemas.microsoft.com/office/drawing/2014/main" id="{F8AD36E6-10CA-4A62-87B6-558AE8E3A257}"/>
              </a:ext>
            </a:extLst>
          </p:cNvPr>
          <p:cNvSpPr/>
          <p:nvPr/>
        </p:nvSpPr>
        <p:spPr>
          <a:xfrm rot="5400000">
            <a:off x="7268464" y="4161040"/>
            <a:ext cx="55092" cy="55092"/>
          </a:xfrm>
          <a:prstGeom prst="rightArrow">
            <a:avLst>
              <a:gd name="adj1" fmla="val 66700"/>
              <a:gd name="adj2" fmla="val 50000"/>
            </a:avLst>
          </a:prstGeom>
          <a:solidFill>
            <a:srgbClr val="5B9BD5"/>
          </a:solidFill>
          <a:ln>
            <a:solidFill>
              <a:srgbClr val="5B9BD5">
                <a:lumMod val="50000"/>
              </a:srgbClr>
            </a:solidFill>
          </a:ln>
          <a:effectLst/>
        </p:spPr>
      </p: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AF4195F0-0F8C-47E2-B2D2-295D29859AA7}"/>
              </a:ext>
            </a:extLst>
          </p:cNvPr>
          <p:cNvGrpSpPr/>
          <p:nvPr/>
        </p:nvGrpSpPr>
        <p:grpSpPr>
          <a:xfrm>
            <a:off x="6224041" y="4243679"/>
            <a:ext cx="2143938" cy="314816"/>
            <a:chOff x="141143" y="2136465"/>
            <a:chExt cx="2143938" cy="314816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38" name="Rectangle: Rounded Corners 237">
              <a:extLst>
                <a:ext uri="{FF2B5EF4-FFF2-40B4-BE49-F238E27FC236}">
                  <a16:creationId xmlns:a16="http://schemas.microsoft.com/office/drawing/2014/main" id="{63F01277-2C0E-47CF-B688-F9AAEA885DED}"/>
                </a:ext>
              </a:extLst>
            </p:cNvPr>
            <p:cNvSpPr/>
            <p:nvPr/>
          </p:nvSpPr>
          <p:spPr>
            <a:xfrm>
              <a:off x="141143" y="2136465"/>
              <a:ext cx="2143938" cy="314816"/>
            </a:xfrm>
            <a:prstGeom prst="roundRect">
              <a:avLst>
                <a:gd name="adj" fmla="val 10000"/>
              </a:avLst>
            </a:prstGeom>
            <a:grpFill/>
            <a:ln w="12700" cap="flat" cmpd="sng" algn="ctr">
              <a:solidFill>
                <a:srgbClr val="5B9BD5">
                  <a:lumMod val="50000"/>
                  <a:alpha val="9000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239" name="Rectangle: Rounded Corners 19">
              <a:extLst>
                <a:ext uri="{FF2B5EF4-FFF2-40B4-BE49-F238E27FC236}">
                  <a16:creationId xmlns:a16="http://schemas.microsoft.com/office/drawing/2014/main" id="{08B357A6-E554-4EC0-97F3-0C5822324150}"/>
                </a:ext>
              </a:extLst>
            </p:cNvPr>
            <p:cNvSpPr txBox="1"/>
            <p:nvPr/>
          </p:nvSpPr>
          <p:spPr>
            <a:xfrm>
              <a:off x="150364" y="2145686"/>
              <a:ext cx="2125496" cy="296374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marL="0" marR="0" lvl="0" indent="0" algn="ctr" defTabSz="40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National Instant Criminal Background Check System (NICS)</a:t>
              </a:r>
            </a:p>
          </p:txBody>
        </p:sp>
      </p:grpSp>
      <p:sp>
        <p:nvSpPr>
          <p:cNvPr id="225" name="Arrow: Right 224">
            <a:extLst>
              <a:ext uri="{FF2B5EF4-FFF2-40B4-BE49-F238E27FC236}">
                <a16:creationId xmlns:a16="http://schemas.microsoft.com/office/drawing/2014/main" id="{7521956B-42A1-40B9-871C-C4C4CA1981CA}"/>
              </a:ext>
            </a:extLst>
          </p:cNvPr>
          <p:cNvSpPr/>
          <p:nvPr/>
        </p:nvSpPr>
        <p:spPr>
          <a:xfrm rot="5400000">
            <a:off x="7268464" y="4586042"/>
            <a:ext cx="55092" cy="55092"/>
          </a:xfrm>
          <a:prstGeom prst="rightArrow">
            <a:avLst>
              <a:gd name="adj1" fmla="val 66700"/>
              <a:gd name="adj2" fmla="val 50000"/>
            </a:avLst>
          </a:prstGeom>
          <a:solidFill>
            <a:srgbClr val="5B9BD5"/>
          </a:solidFill>
          <a:ln>
            <a:solidFill>
              <a:srgbClr val="5B9BD5">
                <a:lumMod val="50000"/>
              </a:srgbClr>
            </a:solidFill>
          </a:ln>
          <a:effectLst/>
        </p:spPr>
      </p: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52D347D0-42AF-472A-AE51-39157AE1576F}"/>
              </a:ext>
            </a:extLst>
          </p:cNvPr>
          <p:cNvGrpSpPr/>
          <p:nvPr/>
        </p:nvGrpSpPr>
        <p:grpSpPr>
          <a:xfrm>
            <a:off x="6224041" y="4668681"/>
            <a:ext cx="2143938" cy="315313"/>
            <a:chOff x="141143" y="2561467"/>
            <a:chExt cx="2143938" cy="31531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36" name="Rectangle: Rounded Corners 235">
              <a:extLst>
                <a:ext uri="{FF2B5EF4-FFF2-40B4-BE49-F238E27FC236}">
                  <a16:creationId xmlns:a16="http://schemas.microsoft.com/office/drawing/2014/main" id="{D713E6B6-C360-44CD-A2FF-E598BE57C5DD}"/>
                </a:ext>
              </a:extLst>
            </p:cNvPr>
            <p:cNvSpPr/>
            <p:nvPr/>
          </p:nvSpPr>
          <p:spPr>
            <a:xfrm>
              <a:off x="141143" y="2561467"/>
              <a:ext cx="2143938" cy="314816"/>
            </a:xfrm>
            <a:prstGeom prst="roundRect">
              <a:avLst>
                <a:gd name="adj" fmla="val 10000"/>
              </a:avLst>
            </a:prstGeom>
            <a:grpFill/>
            <a:ln w="12700" cap="flat" cmpd="sng" algn="ctr">
              <a:solidFill>
                <a:srgbClr val="5B9BD5">
                  <a:lumMod val="50000"/>
                  <a:alpha val="9000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237" name="Rectangle: Rounded Corners 22">
              <a:extLst>
                <a:ext uri="{FF2B5EF4-FFF2-40B4-BE49-F238E27FC236}">
                  <a16:creationId xmlns:a16="http://schemas.microsoft.com/office/drawing/2014/main" id="{5540EB3B-11A7-4BD3-9DC9-D87EA92D8D2B}"/>
                </a:ext>
              </a:extLst>
            </p:cNvPr>
            <p:cNvSpPr txBox="1"/>
            <p:nvPr/>
          </p:nvSpPr>
          <p:spPr>
            <a:xfrm>
              <a:off x="150364" y="2593316"/>
              <a:ext cx="2125496" cy="283464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marL="0" marR="0" lvl="0" indent="0" algn="ctr" defTabSz="40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Immigration and Customs Enforcement (ICE)</a:t>
              </a:r>
            </a:p>
          </p:txBody>
        </p:sp>
      </p:grpSp>
      <p:sp>
        <p:nvSpPr>
          <p:cNvPr id="227" name="Arrow: Right 226">
            <a:extLst>
              <a:ext uri="{FF2B5EF4-FFF2-40B4-BE49-F238E27FC236}">
                <a16:creationId xmlns:a16="http://schemas.microsoft.com/office/drawing/2014/main" id="{A716A53B-ADD6-45DA-971D-6A6C6E663E0F}"/>
              </a:ext>
            </a:extLst>
          </p:cNvPr>
          <p:cNvSpPr/>
          <p:nvPr/>
        </p:nvSpPr>
        <p:spPr>
          <a:xfrm rot="5400000">
            <a:off x="7268464" y="5011044"/>
            <a:ext cx="55092" cy="55092"/>
          </a:xfrm>
          <a:prstGeom prst="rightArrow">
            <a:avLst>
              <a:gd name="adj1" fmla="val 66700"/>
              <a:gd name="adj2" fmla="val 50000"/>
            </a:avLst>
          </a:prstGeom>
          <a:solidFill>
            <a:srgbClr val="5B9BD5"/>
          </a:solidFill>
          <a:ln>
            <a:solidFill>
              <a:srgbClr val="5B9BD5">
                <a:lumMod val="50000"/>
              </a:srgbClr>
            </a:solidFill>
          </a:ln>
          <a:effectLst/>
        </p:spPr>
      </p:sp>
      <p:grpSp>
        <p:nvGrpSpPr>
          <p:cNvPr id="228" name="Group 227">
            <a:extLst>
              <a:ext uri="{FF2B5EF4-FFF2-40B4-BE49-F238E27FC236}">
                <a16:creationId xmlns:a16="http://schemas.microsoft.com/office/drawing/2014/main" id="{C54C54A2-7718-4A1E-BCC7-920661E9EBC7}"/>
              </a:ext>
            </a:extLst>
          </p:cNvPr>
          <p:cNvGrpSpPr/>
          <p:nvPr/>
        </p:nvGrpSpPr>
        <p:grpSpPr>
          <a:xfrm>
            <a:off x="6224041" y="5093684"/>
            <a:ext cx="2143938" cy="314816"/>
            <a:chOff x="141143" y="2986470"/>
            <a:chExt cx="2143938" cy="314816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34" name="Rectangle: Rounded Corners 233">
              <a:extLst>
                <a:ext uri="{FF2B5EF4-FFF2-40B4-BE49-F238E27FC236}">
                  <a16:creationId xmlns:a16="http://schemas.microsoft.com/office/drawing/2014/main" id="{7283C060-7FD5-4DE4-8E79-A3D56DC125A7}"/>
                </a:ext>
              </a:extLst>
            </p:cNvPr>
            <p:cNvSpPr/>
            <p:nvPr/>
          </p:nvSpPr>
          <p:spPr>
            <a:xfrm>
              <a:off x="141143" y="2986470"/>
              <a:ext cx="2143938" cy="314816"/>
            </a:xfrm>
            <a:prstGeom prst="roundRect">
              <a:avLst>
                <a:gd name="adj" fmla="val 10000"/>
              </a:avLst>
            </a:prstGeom>
            <a:grpFill/>
            <a:ln w="12700" cap="flat" cmpd="sng" algn="ctr">
              <a:solidFill>
                <a:srgbClr val="5B9BD5">
                  <a:lumMod val="50000"/>
                  <a:alpha val="9000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235" name="Rectangle: Rounded Corners 25">
              <a:extLst>
                <a:ext uri="{FF2B5EF4-FFF2-40B4-BE49-F238E27FC236}">
                  <a16:creationId xmlns:a16="http://schemas.microsoft.com/office/drawing/2014/main" id="{2433BCC1-B1CC-4926-8155-E3DB4FAEDA71}"/>
                </a:ext>
              </a:extLst>
            </p:cNvPr>
            <p:cNvSpPr txBox="1"/>
            <p:nvPr/>
          </p:nvSpPr>
          <p:spPr>
            <a:xfrm>
              <a:off x="150364" y="2995691"/>
              <a:ext cx="2125496" cy="296374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marL="0" marR="0" lvl="0" indent="0" algn="ctr" defTabSz="40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National Law Enforcement Telecommunications System (NLETS) </a:t>
              </a:r>
            </a:p>
          </p:txBody>
        </p:sp>
      </p:grpSp>
      <p:grpSp>
        <p:nvGrpSpPr>
          <p:cNvPr id="230" name="Group 229">
            <a:extLst>
              <a:ext uri="{FF2B5EF4-FFF2-40B4-BE49-F238E27FC236}">
                <a16:creationId xmlns:a16="http://schemas.microsoft.com/office/drawing/2014/main" id="{71389C4F-F977-4AA2-9A47-A86BF1AB754E}"/>
              </a:ext>
            </a:extLst>
          </p:cNvPr>
          <p:cNvGrpSpPr/>
          <p:nvPr/>
        </p:nvGrpSpPr>
        <p:grpSpPr>
          <a:xfrm>
            <a:off x="6234758" y="5527270"/>
            <a:ext cx="2143938" cy="288333"/>
            <a:chOff x="141143" y="3411472"/>
            <a:chExt cx="2143938" cy="31582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32" name="Rectangle: Rounded Corners 231">
              <a:extLst>
                <a:ext uri="{FF2B5EF4-FFF2-40B4-BE49-F238E27FC236}">
                  <a16:creationId xmlns:a16="http://schemas.microsoft.com/office/drawing/2014/main" id="{296C9820-ED11-4EA3-94C5-43D2483816F0}"/>
                </a:ext>
              </a:extLst>
            </p:cNvPr>
            <p:cNvSpPr/>
            <p:nvPr/>
          </p:nvSpPr>
          <p:spPr>
            <a:xfrm>
              <a:off x="141143" y="3411472"/>
              <a:ext cx="2143938" cy="314816"/>
            </a:xfrm>
            <a:prstGeom prst="roundRect">
              <a:avLst>
                <a:gd name="adj" fmla="val 10000"/>
              </a:avLst>
            </a:prstGeom>
            <a:grpFill/>
            <a:ln w="12700" cap="flat" cmpd="sng" algn="ctr">
              <a:solidFill>
                <a:srgbClr val="5B9BD5">
                  <a:lumMod val="50000"/>
                  <a:alpha val="9000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233" name="Rectangle: Rounded Corners 28">
              <a:extLst>
                <a:ext uri="{FF2B5EF4-FFF2-40B4-BE49-F238E27FC236}">
                  <a16:creationId xmlns:a16="http://schemas.microsoft.com/office/drawing/2014/main" id="{4E114A51-529A-4DF1-9190-E9C2B91246B6}"/>
                </a:ext>
              </a:extLst>
            </p:cNvPr>
            <p:cNvSpPr txBox="1"/>
            <p:nvPr/>
          </p:nvSpPr>
          <p:spPr>
            <a:xfrm>
              <a:off x="159585" y="3446853"/>
              <a:ext cx="2125496" cy="280442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marL="0" marR="0" lvl="0" indent="0" algn="ctr" defTabSz="40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IL SID, OOS SID, FBI #</a:t>
              </a:r>
            </a:p>
          </p:txBody>
        </p:sp>
      </p:grpSp>
      <p:sp>
        <p:nvSpPr>
          <p:cNvPr id="231" name="Arrow: Right 230">
            <a:extLst>
              <a:ext uri="{FF2B5EF4-FFF2-40B4-BE49-F238E27FC236}">
                <a16:creationId xmlns:a16="http://schemas.microsoft.com/office/drawing/2014/main" id="{5E8D7B50-A7F3-499A-A348-B45FDDA85786}"/>
              </a:ext>
            </a:extLst>
          </p:cNvPr>
          <p:cNvSpPr/>
          <p:nvPr/>
        </p:nvSpPr>
        <p:spPr>
          <a:xfrm rot="5400000">
            <a:off x="7268464" y="5852019"/>
            <a:ext cx="55092" cy="73152"/>
          </a:xfrm>
          <a:prstGeom prst="rightArrow">
            <a:avLst>
              <a:gd name="adj1" fmla="val 66700"/>
              <a:gd name="adj2" fmla="val 50000"/>
            </a:avLst>
          </a:prstGeom>
          <a:solidFill>
            <a:srgbClr val="5B9BD5"/>
          </a:solidFill>
          <a:ln>
            <a:noFill/>
          </a:ln>
          <a:effectLst/>
        </p:spPr>
      </p:sp>
      <p:sp>
        <p:nvSpPr>
          <p:cNvPr id="250" name="Arrow: Right 249">
            <a:extLst>
              <a:ext uri="{FF2B5EF4-FFF2-40B4-BE49-F238E27FC236}">
                <a16:creationId xmlns:a16="http://schemas.microsoft.com/office/drawing/2014/main" id="{59BCE0E9-C9A6-452A-892C-B2A38C253F89}"/>
              </a:ext>
            </a:extLst>
          </p:cNvPr>
          <p:cNvSpPr/>
          <p:nvPr/>
        </p:nvSpPr>
        <p:spPr>
          <a:xfrm rot="5400000">
            <a:off x="7265694" y="5432591"/>
            <a:ext cx="55092" cy="55092"/>
          </a:xfrm>
          <a:prstGeom prst="rightArrow">
            <a:avLst>
              <a:gd name="adj1" fmla="val 66700"/>
              <a:gd name="adj2" fmla="val 50000"/>
            </a:avLst>
          </a:prstGeom>
          <a:solidFill>
            <a:srgbClr val="5B9BD5"/>
          </a:solidFill>
          <a:ln>
            <a:solidFill>
              <a:srgbClr val="5B9BD5">
                <a:lumMod val="50000"/>
              </a:srgbClr>
            </a:solidFill>
          </a:ln>
          <a:effectLst/>
        </p:spPr>
      </p:sp>
      <p:sp>
        <p:nvSpPr>
          <p:cNvPr id="251" name="Arrow: Right 250">
            <a:extLst>
              <a:ext uri="{FF2B5EF4-FFF2-40B4-BE49-F238E27FC236}">
                <a16:creationId xmlns:a16="http://schemas.microsoft.com/office/drawing/2014/main" id="{9A99BF4E-5746-4DB0-8BE6-23916714853E}"/>
              </a:ext>
            </a:extLst>
          </p:cNvPr>
          <p:cNvSpPr/>
          <p:nvPr/>
        </p:nvSpPr>
        <p:spPr>
          <a:xfrm rot="5400000">
            <a:off x="7265694" y="6233191"/>
            <a:ext cx="55092" cy="55092"/>
          </a:xfrm>
          <a:prstGeom prst="rightArrow">
            <a:avLst>
              <a:gd name="adj1" fmla="val 66700"/>
              <a:gd name="adj2" fmla="val 50000"/>
            </a:avLst>
          </a:prstGeom>
          <a:solidFill>
            <a:srgbClr val="5B9BD5"/>
          </a:solidFill>
          <a:ln>
            <a:solidFill>
              <a:srgbClr val="5B9BD5">
                <a:lumMod val="50000"/>
              </a:srgbClr>
            </a:solidFill>
          </a:ln>
          <a:effectLst/>
        </p:spPr>
      </p:sp>
      <p:sp>
        <p:nvSpPr>
          <p:cNvPr id="256" name="object 112">
            <a:extLst>
              <a:ext uri="{FF2B5EF4-FFF2-40B4-BE49-F238E27FC236}">
                <a16:creationId xmlns:a16="http://schemas.microsoft.com/office/drawing/2014/main" id="{64073596-3304-44A3-AD25-B3CCF325FF7B}"/>
              </a:ext>
            </a:extLst>
          </p:cNvPr>
          <p:cNvSpPr/>
          <p:nvPr/>
        </p:nvSpPr>
        <p:spPr>
          <a:xfrm>
            <a:off x="8522665" y="6060892"/>
            <a:ext cx="1583730" cy="720908"/>
          </a:xfrm>
          <a:custGeom>
            <a:avLst/>
            <a:gdLst/>
            <a:ahLst/>
            <a:cxnLst/>
            <a:rect l="l" t="t" r="r" b="b"/>
            <a:pathLst>
              <a:path w="960120" h="1054735">
                <a:moveTo>
                  <a:pt x="864108" y="0"/>
                </a:moveTo>
                <a:lnTo>
                  <a:pt x="96012" y="0"/>
                </a:lnTo>
                <a:lnTo>
                  <a:pt x="58614" y="7536"/>
                </a:lnTo>
                <a:lnTo>
                  <a:pt x="28098" y="28098"/>
                </a:lnTo>
                <a:lnTo>
                  <a:pt x="7536" y="58614"/>
                </a:lnTo>
                <a:lnTo>
                  <a:pt x="0" y="96011"/>
                </a:lnTo>
                <a:lnTo>
                  <a:pt x="0" y="958595"/>
                </a:lnTo>
                <a:lnTo>
                  <a:pt x="7536" y="995993"/>
                </a:lnTo>
                <a:lnTo>
                  <a:pt x="28098" y="1026509"/>
                </a:lnTo>
                <a:lnTo>
                  <a:pt x="58614" y="1047071"/>
                </a:lnTo>
                <a:lnTo>
                  <a:pt x="96012" y="1054607"/>
                </a:lnTo>
                <a:lnTo>
                  <a:pt x="864108" y="1054607"/>
                </a:lnTo>
                <a:lnTo>
                  <a:pt x="901505" y="1047071"/>
                </a:lnTo>
                <a:lnTo>
                  <a:pt x="932021" y="1026509"/>
                </a:lnTo>
                <a:lnTo>
                  <a:pt x="952583" y="995993"/>
                </a:lnTo>
                <a:lnTo>
                  <a:pt x="960119" y="958595"/>
                </a:lnTo>
                <a:lnTo>
                  <a:pt x="960119" y="96011"/>
                </a:lnTo>
                <a:lnTo>
                  <a:pt x="952583" y="58614"/>
                </a:lnTo>
                <a:lnTo>
                  <a:pt x="932021" y="28098"/>
                </a:lnTo>
                <a:lnTo>
                  <a:pt x="901505" y="7536"/>
                </a:lnTo>
                <a:lnTo>
                  <a:pt x="864108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txBody>
          <a:bodyPr wrap="square" lIns="0" tIns="0" rIns="0" bIns="0" rtlCol="0"/>
          <a:lstStyle/>
          <a:p>
            <a:pPr marL="92075">
              <a:lnSpc>
                <a:spcPct val="100000"/>
              </a:lnSpc>
              <a:spcBef>
                <a:spcPts val="275"/>
              </a:spcBef>
            </a:pPr>
            <a:r>
              <a:rPr lang="en-US" sz="11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Letters</a:t>
            </a:r>
            <a:r>
              <a:rPr lang="en-US" sz="1100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lang="en-US" sz="1100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to”</a:t>
            </a:r>
            <a:endParaRPr lang="en-US" sz="1100" dirty="0">
              <a:latin typeface="Calibri"/>
              <a:cs typeface="Calibri"/>
            </a:endParaRPr>
          </a:p>
          <a:p>
            <a:pPr marL="169863" indent="-79375">
              <a:lnSpc>
                <a:spcPct val="100000"/>
              </a:lnSpc>
              <a:spcBef>
                <a:spcPts val="5"/>
              </a:spcBef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sz="1050" spc="-20" dirty="0">
                <a:latin typeface="Calibri"/>
                <a:cs typeface="Calibri"/>
              </a:rPr>
              <a:t>FOID </a:t>
            </a:r>
            <a:r>
              <a:rPr lang="en-US" sz="1050" spc="-10" dirty="0">
                <a:latin typeface="Calibri"/>
                <a:cs typeface="Calibri"/>
              </a:rPr>
              <a:t>Cardholder</a:t>
            </a:r>
            <a:endParaRPr lang="en-US" sz="1050" dirty="0">
              <a:latin typeface="Calibri"/>
              <a:cs typeface="Calibri"/>
            </a:endParaRPr>
          </a:p>
          <a:p>
            <a:pPr marL="169863" marR="234950" indent="-79375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180975" algn="l"/>
                <a:tab pos="1660525" algn="l"/>
              </a:tabLst>
            </a:pPr>
            <a:r>
              <a:rPr lang="en-US" sz="1050" dirty="0">
                <a:latin typeface="Calibri"/>
                <a:cs typeface="Calibri"/>
              </a:rPr>
              <a:t>Local</a:t>
            </a:r>
            <a:r>
              <a:rPr lang="en-US" sz="1050" spc="-15" dirty="0">
                <a:latin typeface="Calibri"/>
                <a:cs typeface="Calibri"/>
              </a:rPr>
              <a:t> </a:t>
            </a:r>
            <a:r>
              <a:rPr lang="en-US" sz="1050" dirty="0">
                <a:latin typeface="Calibri"/>
                <a:cs typeface="Calibri"/>
              </a:rPr>
              <a:t>PD</a:t>
            </a:r>
            <a:r>
              <a:rPr lang="en-US" sz="1050" spc="-20" dirty="0">
                <a:latin typeface="Calibri"/>
                <a:cs typeface="Calibri"/>
              </a:rPr>
              <a:t> </a:t>
            </a:r>
            <a:r>
              <a:rPr lang="en-US" sz="1050" spc="-25" dirty="0">
                <a:latin typeface="Calibri"/>
                <a:cs typeface="Calibri"/>
              </a:rPr>
              <a:t>and </a:t>
            </a:r>
            <a:r>
              <a:rPr lang="en-US" sz="1050" spc="-10" dirty="0">
                <a:latin typeface="Calibri"/>
                <a:cs typeface="Calibri"/>
              </a:rPr>
              <a:t>Sheriff, if renewal application.</a:t>
            </a:r>
            <a:endParaRPr sz="1600" dirty="0"/>
          </a:p>
        </p:txBody>
      </p:sp>
      <p:sp>
        <p:nvSpPr>
          <p:cNvPr id="262" name="Freeform: Shape 261">
            <a:extLst>
              <a:ext uri="{FF2B5EF4-FFF2-40B4-BE49-F238E27FC236}">
                <a16:creationId xmlns:a16="http://schemas.microsoft.com/office/drawing/2014/main" id="{5B25BD50-AA58-4FF6-BD8F-6346ACA30E92}"/>
              </a:ext>
            </a:extLst>
          </p:cNvPr>
          <p:cNvSpPr/>
          <p:nvPr/>
        </p:nvSpPr>
        <p:spPr>
          <a:xfrm>
            <a:off x="9983641" y="2349353"/>
            <a:ext cx="1332329" cy="796525"/>
          </a:xfrm>
          <a:custGeom>
            <a:avLst/>
            <a:gdLst>
              <a:gd name="connsiteX0" fmla="*/ 0 w 1317457"/>
              <a:gd name="connsiteY0" fmla="*/ 58739 h 587390"/>
              <a:gd name="connsiteX1" fmla="*/ 58739 w 1317457"/>
              <a:gd name="connsiteY1" fmla="*/ 0 h 587390"/>
              <a:gd name="connsiteX2" fmla="*/ 1258718 w 1317457"/>
              <a:gd name="connsiteY2" fmla="*/ 0 h 587390"/>
              <a:gd name="connsiteX3" fmla="*/ 1317457 w 1317457"/>
              <a:gd name="connsiteY3" fmla="*/ 58739 h 587390"/>
              <a:gd name="connsiteX4" fmla="*/ 1317457 w 1317457"/>
              <a:gd name="connsiteY4" fmla="*/ 528651 h 587390"/>
              <a:gd name="connsiteX5" fmla="*/ 1258718 w 1317457"/>
              <a:gd name="connsiteY5" fmla="*/ 587390 h 587390"/>
              <a:gd name="connsiteX6" fmla="*/ 58739 w 1317457"/>
              <a:gd name="connsiteY6" fmla="*/ 587390 h 587390"/>
              <a:gd name="connsiteX7" fmla="*/ 0 w 1317457"/>
              <a:gd name="connsiteY7" fmla="*/ 528651 h 587390"/>
              <a:gd name="connsiteX8" fmla="*/ 0 w 1317457"/>
              <a:gd name="connsiteY8" fmla="*/ 58739 h 587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17457" h="587390">
                <a:moveTo>
                  <a:pt x="0" y="58739"/>
                </a:moveTo>
                <a:cubicBezTo>
                  <a:pt x="0" y="26298"/>
                  <a:pt x="26298" y="0"/>
                  <a:pt x="58739" y="0"/>
                </a:cubicBezTo>
                <a:lnTo>
                  <a:pt x="1258718" y="0"/>
                </a:lnTo>
                <a:cubicBezTo>
                  <a:pt x="1291159" y="0"/>
                  <a:pt x="1317457" y="26298"/>
                  <a:pt x="1317457" y="58739"/>
                </a:cubicBezTo>
                <a:lnTo>
                  <a:pt x="1317457" y="528651"/>
                </a:lnTo>
                <a:cubicBezTo>
                  <a:pt x="1317457" y="561092"/>
                  <a:pt x="1291159" y="587390"/>
                  <a:pt x="1258718" y="587390"/>
                </a:cubicBezTo>
                <a:lnTo>
                  <a:pt x="58739" y="587390"/>
                </a:lnTo>
                <a:cubicBezTo>
                  <a:pt x="26298" y="587390"/>
                  <a:pt x="0" y="561092"/>
                  <a:pt x="0" y="528651"/>
                </a:cubicBezTo>
                <a:lnTo>
                  <a:pt x="0" y="58739"/>
                </a:lnTo>
                <a:close/>
              </a:path>
            </a:pathLst>
          </a:custGeom>
          <a:solidFill>
            <a:sysClr val="window" lastClr="FFFFFF">
              <a:alpha val="90000"/>
              <a:hueOff val="0"/>
              <a:satOff val="0"/>
              <a:lumOff val="0"/>
              <a:alphaOff val="0"/>
            </a:sys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spcFirstLastPara="0" vert="horz" wrap="square" lIns="102548" tIns="102548" rIns="102548" bIns="102548" numCol="1" spcCol="1270" anchor="ctr" anchorCtr="0">
            <a:noAutofit/>
          </a:bodyPr>
          <a:lstStyle/>
          <a:p>
            <a:pPr marL="0" marR="0" lvl="0" indent="0" algn="ctr" defTabSz="533400" rtl="0" eaLnBrk="1" fontAlgn="auto" latinLnBrk="0" hangingPunct="1">
              <a:lnSpc>
                <a:spcPts val="12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DAILY CHECK</a:t>
            </a:r>
          </a:p>
          <a:p>
            <a:pPr marL="0" marR="0" lvl="0" indent="0" algn="ctr" defTabSz="533400" rtl="0" eaLnBrk="1" fontAlgn="auto" latinLnBrk="0" hangingPunct="1">
              <a:lnSpc>
                <a:spcPts val="12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Mental Health</a:t>
            </a:r>
          </a:p>
          <a:p>
            <a:pPr marL="0" marR="0" lvl="0" indent="0" algn="ctr" defTabSz="533400" rtl="0" eaLnBrk="1" fontAlgn="auto" latinLnBrk="0" hangingPunct="1">
              <a:lnSpc>
                <a:spcPts val="12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Order of Protection</a:t>
            </a:r>
          </a:p>
          <a:p>
            <a:pPr marL="0" marR="0" lvl="0" indent="0" algn="ctr" defTabSz="533400" rtl="0" eaLnBrk="1" fontAlgn="auto" latinLnBrk="0" hangingPunct="1">
              <a:lnSpc>
                <a:spcPts val="12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CHRI Correlation</a:t>
            </a:r>
          </a:p>
        </p:txBody>
      </p:sp>
      <p:sp>
        <p:nvSpPr>
          <p:cNvPr id="286" name="object 123">
            <a:extLst>
              <a:ext uri="{FF2B5EF4-FFF2-40B4-BE49-F238E27FC236}">
                <a16:creationId xmlns:a16="http://schemas.microsoft.com/office/drawing/2014/main" id="{49A76A3D-D8C2-4A67-BD67-AA5FD9ABB616}"/>
              </a:ext>
            </a:extLst>
          </p:cNvPr>
          <p:cNvSpPr/>
          <p:nvPr/>
        </p:nvSpPr>
        <p:spPr>
          <a:xfrm>
            <a:off x="10106395" y="3358677"/>
            <a:ext cx="1115568" cy="253804"/>
          </a:xfrm>
          <a:custGeom>
            <a:avLst/>
            <a:gdLst/>
            <a:ahLst/>
            <a:cxnLst/>
            <a:rect l="l" t="t" r="r" b="b"/>
            <a:pathLst>
              <a:path w="1534795" h="524509">
                <a:moveTo>
                  <a:pt x="0" y="52425"/>
                </a:moveTo>
                <a:lnTo>
                  <a:pt x="4123" y="32018"/>
                </a:lnTo>
                <a:lnTo>
                  <a:pt x="15367" y="15354"/>
                </a:lnTo>
                <a:lnTo>
                  <a:pt x="32039" y="4119"/>
                </a:lnTo>
                <a:lnTo>
                  <a:pt x="52451" y="0"/>
                </a:lnTo>
                <a:lnTo>
                  <a:pt x="1482217" y="0"/>
                </a:lnTo>
                <a:lnTo>
                  <a:pt x="1502628" y="4119"/>
                </a:lnTo>
                <a:lnTo>
                  <a:pt x="1519301" y="15354"/>
                </a:lnTo>
                <a:lnTo>
                  <a:pt x="1530544" y="32018"/>
                </a:lnTo>
                <a:lnTo>
                  <a:pt x="1534668" y="52425"/>
                </a:lnTo>
                <a:lnTo>
                  <a:pt x="1534668" y="471830"/>
                </a:lnTo>
                <a:lnTo>
                  <a:pt x="1530544" y="492237"/>
                </a:lnTo>
                <a:lnTo>
                  <a:pt x="1519301" y="508901"/>
                </a:lnTo>
                <a:lnTo>
                  <a:pt x="1502628" y="520136"/>
                </a:lnTo>
                <a:lnTo>
                  <a:pt x="1482217" y="524255"/>
                </a:lnTo>
                <a:lnTo>
                  <a:pt x="52451" y="524255"/>
                </a:lnTo>
                <a:lnTo>
                  <a:pt x="32039" y="520136"/>
                </a:lnTo>
                <a:lnTo>
                  <a:pt x="15366" y="508901"/>
                </a:lnTo>
                <a:lnTo>
                  <a:pt x="4123" y="492237"/>
                </a:lnTo>
                <a:lnTo>
                  <a:pt x="0" y="471830"/>
                </a:lnTo>
                <a:lnTo>
                  <a:pt x="0" y="52425"/>
                </a:lnTo>
                <a:close/>
              </a:path>
            </a:pathLst>
          </a:custGeom>
          <a:solidFill>
            <a:srgbClr val="C00000"/>
          </a:solidFill>
          <a:ln w="12192">
            <a:solidFill>
              <a:srgbClr val="D2DEEE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PROHIBITOR</a:t>
            </a:r>
            <a:endParaRPr sz="1200" dirty="0">
              <a:solidFill>
                <a:schemeClr val="bg1"/>
              </a:solidFill>
            </a:endParaRPr>
          </a:p>
        </p:txBody>
      </p:sp>
      <p:cxnSp>
        <p:nvCxnSpPr>
          <p:cNvPr id="229" name="Straight Arrow Connector 228">
            <a:extLst>
              <a:ext uri="{FF2B5EF4-FFF2-40B4-BE49-F238E27FC236}">
                <a16:creationId xmlns:a16="http://schemas.microsoft.com/office/drawing/2014/main" id="{36EB82BC-8003-4B99-9397-5F14D4C1282F}"/>
              </a:ext>
            </a:extLst>
          </p:cNvPr>
          <p:cNvCxnSpPr>
            <a:cxnSpLocks/>
          </p:cNvCxnSpPr>
          <p:nvPr/>
        </p:nvCxnSpPr>
        <p:spPr>
          <a:xfrm>
            <a:off x="10657911" y="4257988"/>
            <a:ext cx="3223" cy="22477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bject 112">
            <a:extLst>
              <a:ext uri="{FF2B5EF4-FFF2-40B4-BE49-F238E27FC236}">
                <a16:creationId xmlns:a16="http://schemas.microsoft.com/office/drawing/2014/main" id="{E8DC3DEE-5D54-4872-9BC2-E553023A78D3}"/>
              </a:ext>
            </a:extLst>
          </p:cNvPr>
          <p:cNvSpPr/>
          <p:nvPr/>
        </p:nvSpPr>
        <p:spPr>
          <a:xfrm>
            <a:off x="9901670" y="4531770"/>
            <a:ext cx="1512482" cy="561754"/>
          </a:xfrm>
          <a:custGeom>
            <a:avLst/>
            <a:gdLst/>
            <a:ahLst/>
            <a:cxnLst/>
            <a:rect l="l" t="t" r="r" b="b"/>
            <a:pathLst>
              <a:path w="960120" h="1054735">
                <a:moveTo>
                  <a:pt x="864108" y="0"/>
                </a:moveTo>
                <a:lnTo>
                  <a:pt x="96012" y="0"/>
                </a:lnTo>
                <a:lnTo>
                  <a:pt x="58614" y="7536"/>
                </a:lnTo>
                <a:lnTo>
                  <a:pt x="28098" y="28098"/>
                </a:lnTo>
                <a:lnTo>
                  <a:pt x="7536" y="58614"/>
                </a:lnTo>
                <a:lnTo>
                  <a:pt x="0" y="96011"/>
                </a:lnTo>
                <a:lnTo>
                  <a:pt x="0" y="958595"/>
                </a:lnTo>
                <a:lnTo>
                  <a:pt x="7536" y="995993"/>
                </a:lnTo>
                <a:lnTo>
                  <a:pt x="28098" y="1026509"/>
                </a:lnTo>
                <a:lnTo>
                  <a:pt x="58614" y="1047071"/>
                </a:lnTo>
                <a:lnTo>
                  <a:pt x="96012" y="1054607"/>
                </a:lnTo>
                <a:lnTo>
                  <a:pt x="864108" y="1054607"/>
                </a:lnTo>
                <a:lnTo>
                  <a:pt x="901505" y="1047071"/>
                </a:lnTo>
                <a:lnTo>
                  <a:pt x="932021" y="1026509"/>
                </a:lnTo>
                <a:lnTo>
                  <a:pt x="952583" y="995993"/>
                </a:lnTo>
                <a:lnTo>
                  <a:pt x="960119" y="958595"/>
                </a:lnTo>
                <a:lnTo>
                  <a:pt x="960119" y="96011"/>
                </a:lnTo>
                <a:lnTo>
                  <a:pt x="952583" y="58614"/>
                </a:lnTo>
                <a:lnTo>
                  <a:pt x="932021" y="28098"/>
                </a:lnTo>
                <a:lnTo>
                  <a:pt x="901505" y="7536"/>
                </a:lnTo>
                <a:lnTo>
                  <a:pt x="864108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txBody>
          <a:bodyPr wrap="square" lIns="0" tIns="0" rIns="0" bIns="0" rtlCol="0"/>
          <a:lstStyle/>
          <a:p>
            <a:pPr marL="92075">
              <a:lnSpc>
                <a:spcPct val="100000"/>
              </a:lnSpc>
              <a:spcBef>
                <a:spcPts val="275"/>
              </a:spcBef>
            </a:pPr>
            <a:r>
              <a:rPr lang="en-US" sz="11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Letters</a:t>
            </a:r>
            <a:r>
              <a:rPr lang="en-US" sz="1100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lang="en-US" sz="1100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to:</a:t>
            </a:r>
            <a:endParaRPr lang="en-US" sz="1100" dirty="0">
              <a:latin typeface="Calibri"/>
              <a:cs typeface="Calibri"/>
            </a:endParaRPr>
          </a:p>
          <a:p>
            <a:pPr marL="169863" indent="-79375">
              <a:lnSpc>
                <a:spcPct val="100000"/>
              </a:lnSpc>
              <a:spcBef>
                <a:spcPts val="5"/>
              </a:spcBef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sz="1050" spc="-20" dirty="0">
                <a:latin typeface="Calibri"/>
                <a:cs typeface="Calibri"/>
              </a:rPr>
              <a:t>FOID </a:t>
            </a:r>
            <a:r>
              <a:rPr lang="en-US" sz="1050" spc="-10" dirty="0">
                <a:latin typeface="Calibri"/>
                <a:cs typeface="Calibri"/>
              </a:rPr>
              <a:t>Cardholder</a:t>
            </a:r>
            <a:endParaRPr lang="en-US" sz="1050" dirty="0">
              <a:latin typeface="Calibri"/>
              <a:cs typeface="Calibri"/>
            </a:endParaRPr>
          </a:p>
          <a:p>
            <a:pPr marL="169863" marR="234950" indent="-79375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sz="1050" dirty="0">
                <a:latin typeface="Calibri"/>
                <a:cs typeface="Calibri"/>
              </a:rPr>
              <a:t>Local</a:t>
            </a:r>
            <a:r>
              <a:rPr lang="en-US" sz="1050" spc="-15" dirty="0">
                <a:latin typeface="Calibri"/>
                <a:cs typeface="Calibri"/>
              </a:rPr>
              <a:t> </a:t>
            </a:r>
            <a:r>
              <a:rPr lang="en-US" sz="1050" dirty="0">
                <a:latin typeface="Calibri"/>
                <a:cs typeface="Calibri"/>
              </a:rPr>
              <a:t>PD</a:t>
            </a:r>
            <a:r>
              <a:rPr lang="en-US" sz="1050" spc="-20" dirty="0">
                <a:latin typeface="Calibri"/>
                <a:cs typeface="Calibri"/>
              </a:rPr>
              <a:t> </a:t>
            </a:r>
            <a:r>
              <a:rPr lang="en-US" sz="1050" spc="-25" dirty="0">
                <a:latin typeface="Calibri"/>
                <a:cs typeface="Calibri"/>
              </a:rPr>
              <a:t>and </a:t>
            </a:r>
            <a:r>
              <a:rPr lang="en-US" sz="1050" spc="-10" dirty="0">
                <a:latin typeface="Calibri"/>
                <a:cs typeface="Calibri"/>
              </a:rPr>
              <a:t>Sheriff</a:t>
            </a:r>
            <a:endParaRPr sz="1600" dirty="0"/>
          </a:p>
        </p:txBody>
      </p:sp>
      <p:cxnSp>
        <p:nvCxnSpPr>
          <p:cNvPr id="253" name="Straight Arrow Connector 252">
            <a:extLst>
              <a:ext uri="{FF2B5EF4-FFF2-40B4-BE49-F238E27FC236}">
                <a16:creationId xmlns:a16="http://schemas.microsoft.com/office/drawing/2014/main" id="{95411F8B-8409-4352-A063-BA0F00607622}"/>
              </a:ext>
            </a:extLst>
          </p:cNvPr>
          <p:cNvCxnSpPr/>
          <p:nvPr/>
        </p:nvCxnSpPr>
        <p:spPr>
          <a:xfrm>
            <a:off x="8106776" y="6465686"/>
            <a:ext cx="415889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Arrow Connector 254">
            <a:extLst>
              <a:ext uri="{FF2B5EF4-FFF2-40B4-BE49-F238E27FC236}">
                <a16:creationId xmlns:a16="http://schemas.microsoft.com/office/drawing/2014/main" id="{D292B888-0F68-4B7F-BF55-1408A0CC944E}"/>
              </a:ext>
            </a:extLst>
          </p:cNvPr>
          <p:cNvCxnSpPr/>
          <p:nvPr/>
        </p:nvCxnSpPr>
        <p:spPr>
          <a:xfrm>
            <a:off x="3248939" y="3361979"/>
            <a:ext cx="0" cy="288732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object 51">
            <a:extLst>
              <a:ext uri="{FF2B5EF4-FFF2-40B4-BE49-F238E27FC236}">
                <a16:creationId xmlns:a16="http://schemas.microsoft.com/office/drawing/2014/main" id="{35E38620-EBB5-4E3F-A1BA-A5D8D5CE00F1}"/>
              </a:ext>
            </a:extLst>
          </p:cNvPr>
          <p:cNvSpPr/>
          <p:nvPr/>
        </p:nvSpPr>
        <p:spPr>
          <a:xfrm>
            <a:off x="8519665" y="1239098"/>
            <a:ext cx="1097280" cy="365760"/>
          </a:xfrm>
          <a:custGeom>
            <a:avLst/>
            <a:gdLst/>
            <a:ahLst/>
            <a:cxnLst/>
            <a:rect l="l" t="t" r="r" b="b"/>
            <a:pathLst>
              <a:path w="1533525" h="462279">
                <a:moveTo>
                  <a:pt x="1486916" y="0"/>
                </a:moveTo>
                <a:lnTo>
                  <a:pt x="46228" y="0"/>
                </a:lnTo>
                <a:lnTo>
                  <a:pt x="28235" y="3629"/>
                </a:lnTo>
                <a:lnTo>
                  <a:pt x="13541" y="13525"/>
                </a:lnTo>
                <a:lnTo>
                  <a:pt x="3633" y="28203"/>
                </a:lnTo>
                <a:lnTo>
                  <a:pt x="0" y="46177"/>
                </a:lnTo>
                <a:lnTo>
                  <a:pt x="0" y="415594"/>
                </a:lnTo>
                <a:lnTo>
                  <a:pt x="3633" y="433568"/>
                </a:lnTo>
                <a:lnTo>
                  <a:pt x="13541" y="448246"/>
                </a:lnTo>
                <a:lnTo>
                  <a:pt x="28235" y="458142"/>
                </a:lnTo>
                <a:lnTo>
                  <a:pt x="46228" y="461772"/>
                </a:lnTo>
                <a:lnTo>
                  <a:pt x="1486916" y="461772"/>
                </a:lnTo>
                <a:lnTo>
                  <a:pt x="1504908" y="458142"/>
                </a:lnTo>
                <a:lnTo>
                  <a:pt x="1519602" y="448246"/>
                </a:lnTo>
                <a:lnTo>
                  <a:pt x="1529510" y="433568"/>
                </a:lnTo>
                <a:lnTo>
                  <a:pt x="1533144" y="415594"/>
                </a:lnTo>
                <a:lnTo>
                  <a:pt x="1533144" y="46177"/>
                </a:lnTo>
                <a:lnTo>
                  <a:pt x="1529510" y="28203"/>
                </a:lnTo>
                <a:lnTo>
                  <a:pt x="1519602" y="13525"/>
                </a:lnTo>
                <a:lnTo>
                  <a:pt x="1504908" y="3629"/>
                </a:lnTo>
                <a:lnTo>
                  <a:pt x="1486916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No Prohibitor</a:t>
            </a:r>
            <a:endParaRPr sz="1200" dirty="0">
              <a:solidFill>
                <a:schemeClr val="bg1"/>
              </a:solidFill>
            </a:endParaRPr>
          </a:p>
        </p:txBody>
      </p:sp>
      <p:sp>
        <p:nvSpPr>
          <p:cNvPr id="115" name="object 51">
            <a:extLst>
              <a:ext uri="{FF2B5EF4-FFF2-40B4-BE49-F238E27FC236}">
                <a16:creationId xmlns:a16="http://schemas.microsoft.com/office/drawing/2014/main" id="{DF7E3050-6AAE-4394-B5EF-D610D9A8BA81}"/>
              </a:ext>
            </a:extLst>
          </p:cNvPr>
          <p:cNvSpPr/>
          <p:nvPr/>
        </p:nvSpPr>
        <p:spPr>
          <a:xfrm>
            <a:off x="9978780" y="1121585"/>
            <a:ext cx="1288310" cy="727298"/>
          </a:xfrm>
          <a:custGeom>
            <a:avLst/>
            <a:gdLst/>
            <a:ahLst/>
            <a:cxnLst/>
            <a:rect l="l" t="t" r="r" b="b"/>
            <a:pathLst>
              <a:path w="1533525" h="462279">
                <a:moveTo>
                  <a:pt x="1486916" y="0"/>
                </a:moveTo>
                <a:lnTo>
                  <a:pt x="46228" y="0"/>
                </a:lnTo>
                <a:lnTo>
                  <a:pt x="28235" y="3629"/>
                </a:lnTo>
                <a:lnTo>
                  <a:pt x="13541" y="13525"/>
                </a:lnTo>
                <a:lnTo>
                  <a:pt x="3633" y="28203"/>
                </a:lnTo>
                <a:lnTo>
                  <a:pt x="0" y="46177"/>
                </a:lnTo>
                <a:lnTo>
                  <a:pt x="0" y="415594"/>
                </a:lnTo>
                <a:lnTo>
                  <a:pt x="3633" y="433568"/>
                </a:lnTo>
                <a:lnTo>
                  <a:pt x="13541" y="448246"/>
                </a:lnTo>
                <a:lnTo>
                  <a:pt x="28235" y="458142"/>
                </a:lnTo>
                <a:lnTo>
                  <a:pt x="46228" y="461772"/>
                </a:lnTo>
                <a:lnTo>
                  <a:pt x="1486916" y="461772"/>
                </a:lnTo>
                <a:lnTo>
                  <a:pt x="1504908" y="458142"/>
                </a:lnTo>
                <a:lnTo>
                  <a:pt x="1519602" y="448246"/>
                </a:lnTo>
                <a:lnTo>
                  <a:pt x="1529510" y="433568"/>
                </a:lnTo>
                <a:lnTo>
                  <a:pt x="1533144" y="415594"/>
                </a:lnTo>
                <a:lnTo>
                  <a:pt x="1533144" y="46177"/>
                </a:lnTo>
                <a:lnTo>
                  <a:pt x="1529510" y="28203"/>
                </a:lnTo>
                <a:lnTo>
                  <a:pt x="1519602" y="13525"/>
                </a:lnTo>
                <a:lnTo>
                  <a:pt x="1504908" y="3629"/>
                </a:lnTo>
                <a:lnTo>
                  <a:pt x="1486916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FOID Card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Issued</a:t>
            </a:r>
            <a:endParaRPr sz="1400" dirty="0">
              <a:solidFill>
                <a:schemeClr val="bg1"/>
              </a:solidFill>
            </a:endParaRPr>
          </a:p>
        </p:txBody>
      </p:sp>
      <p:sp>
        <p:nvSpPr>
          <p:cNvPr id="128" name="object 117">
            <a:extLst>
              <a:ext uri="{FF2B5EF4-FFF2-40B4-BE49-F238E27FC236}">
                <a16:creationId xmlns:a16="http://schemas.microsoft.com/office/drawing/2014/main" id="{CA9E0059-6E76-4C59-907B-B3994BC77395}"/>
              </a:ext>
            </a:extLst>
          </p:cNvPr>
          <p:cNvSpPr/>
          <p:nvPr/>
        </p:nvSpPr>
        <p:spPr>
          <a:xfrm>
            <a:off x="10106395" y="3848261"/>
            <a:ext cx="1115568" cy="364087"/>
          </a:xfrm>
          <a:custGeom>
            <a:avLst/>
            <a:gdLst/>
            <a:ahLst/>
            <a:cxnLst/>
            <a:rect l="l" t="t" r="r" b="b"/>
            <a:pathLst>
              <a:path w="1534795" h="384175">
                <a:moveTo>
                  <a:pt x="1496314" y="0"/>
                </a:moveTo>
                <a:lnTo>
                  <a:pt x="38354" y="0"/>
                </a:lnTo>
                <a:lnTo>
                  <a:pt x="23413" y="3018"/>
                </a:lnTo>
                <a:lnTo>
                  <a:pt x="11223" y="11249"/>
                </a:lnTo>
                <a:lnTo>
                  <a:pt x="3010" y="23456"/>
                </a:lnTo>
                <a:lnTo>
                  <a:pt x="0" y="38404"/>
                </a:lnTo>
                <a:lnTo>
                  <a:pt x="0" y="345643"/>
                </a:lnTo>
                <a:lnTo>
                  <a:pt x="3010" y="360591"/>
                </a:lnTo>
                <a:lnTo>
                  <a:pt x="11223" y="372798"/>
                </a:lnTo>
                <a:lnTo>
                  <a:pt x="23413" y="381029"/>
                </a:lnTo>
                <a:lnTo>
                  <a:pt x="38354" y="384048"/>
                </a:lnTo>
                <a:lnTo>
                  <a:pt x="1496314" y="384048"/>
                </a:lnTo>
                <a:lnTo>
                  <a:pt x="1511254" y="381029"/>
                </a:lnTo>
                <a:lnTo>
                  <a:pt x="1523444" y="372798"/>
                </a:lnTo>
                <a:lnTo>
                  <a:pt x="1531657" y="360591"/>
                </a:lnTo>
                <a:lnTo>
                  <a:pt x="1534668" y="345643"/>
                </a:lnTo>
                <a:lnTo>
                  <a:pt x="1534668" y="38404"/>
                </a:lnTo>
                <a:lnTo>
                  <a:pt x="1531657" y="23456"/>
                </a:lnTo>
                <a:lnTo>
                  <a:pt x="1523444" y="11249"/>
                </a:lnTo>
                <a:lnTo>
                  <a:pt x="1511254" y="3018"/>
                </a:lnTo>
                <a:lnTo>
                  <a:pt x="1496314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FOID Card Revoked</a:t>
            </a:r>
            <a:endParaRPr sz="1200" dirty="0">
              <a:solidFill>
                <a:schemeClr val="bg1"/>
              </a:solidFill>
            </a:endParaRPr>
          </a:p>
        </p:txBody>
      </p:sp>
      <p:pic>
        <p:nvPicPr>
          <p:cNvPr id="131" name="object 31">
            <a:extLst>
              <a:ext uri="{FF2B5EF4-FFF2-40B4-BE49-F238E27FC236}">
                <a16:creationId xmlns:a16="http://schemas.microsoft.com/office/drawing/2014/main" id="{80624D8D-BF4C-4900-A970-410F2B10F3EA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535505" y="3201421"/>
            <a:ext cx="228600" cy="137160"/>
          </a:xfrm>
          <a:prstGeom prst="rect">
            <a:avLst/>
          </a:prstGeom>
        </p:spPr>
      </p:pic>
      <p:sp>
        <p:nvSpPr>
          <p:cNvPr id="133" name="object 123">
            <a:extLst>
              <a:ext uri="{FF2B5EF4-FFF2-40B4-BE49-F238E27FC236}">
                <a16:creationId xmlns:a16="http://schemas.microsoft.com/office/drawing/2014/main" id="{481AFB99-3926-4BFA-86B1-7E4CB09F2D41}"/>
              </a:ext>
            </a:extLst>
          </p:cNvPr>
          <p:cNvSpPr/>
          <p:nvPr/>
        </p:nvSpPr>
        <p:spPr>
          <a:xfrm>
            <a:off x="2527972" y="2892908"/>
            <a:ext cx="1534795" cy="424872"/>
          </a:xfrm>
          <a:custGeom>
            <a:avLst/>
            <a:gdLst/>
            <a:ahLst/>
            <a:cxnLst/>
            <a:rect l="l" t="t" r="r" b="b"/>
            <a:pathLst>
              <a:path w="1534795" h="524509">
                <a:moveTo>
                  <a:pt x="0" y="52425"/>
                </a:moveTo>
                <a:lnTo>
                  <a:pt x="4123" y="32018"/>
                </a:lnTo>
                <a:lnTo>
                  <a:pt x="15367" y="15354"/>
                </a:lnTo>
                <a:lnTo>
                  <a:pt x="32039" y="4119"/>
                </a:lnTo>
                <a:lnTo>
                  <a:pt x="52451" y="0"/>
                </a:lnTo>
                <a:lnTo>
                  <a:pt x="1482217" y="0"/>
                </a:lnTo>
                <a:lnTo>
                  <a:pt x="1502628" y="4119"/>
                </a:lnTo>
                <a:lnTo>
                  <a:pt x="1519301" y="15354"/>
                </a:lnTo>
                <a:lnTo>
                  <a:pt x="1530544" y="32018"/>
                </a:lnTo>
                <a:lnTo>
                  <a:pt x="1534668" y="52425"/>
                </a:lnTo>
                <a:lnTo>
                  <a:pt x="1534668" y="471830"/>
                </a:lnTo>
                <a:lnTo>
                  <a:pt x="1530544" y="492237"/>
                </a:lnTo>
                <a:lnTo>
                  <a:pt x="1519301" y="508901"/>
                </a:lnTo>
                <a:lnTo>
                  <a:pt x="1502628" y="520136"/>
                </a:lnTo>
                <a:lnTo>
                  <a:pt x="1482217" y="524255"/>
                </a:lnTo>
                <a:lnTo>
                  <a:pt x="52451" y="524255"/>
                </a:lnTo>
                <a:lnTo>
                  <a:pt x="32039" y="520136"/>
                </a:lnTo>
                <a:lnTo>
                  <a:pt x="15366" y="508901"/>
                </a:lnTo>
                <a:lnTo>
                  <a:pt x="4123" y="492237"/>
                </a:lnTo>
                <a:lnTo>
                  <a:pt x="0" y="471830"/>
                </a:lnTo>
                <a:lnTo>
                  <a:pt x="0" y="52425"/>
                </a:lnTo>
                <a:close/>
              </a:path>
            </a:pathLst>
          </a:custGeom>
          <a:solidFill>
            <a:srgbClr val="C00000"/>
          </a:solidFill>
          <a:ln w="12192">
            <a:solidFill>
              <a:srgbClr val="D2DEEE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FOID Application DENIED</a:t>
            </a:r>
            <a:endParaRPr sz="1400" dirty="0">
              <a:solidFill>
                <a:schemeClr val="bg1"/>
              </a:solidFill>
            </a:endParaRPr>
          </a:p>
        </p:txBody>
      </p: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A9362114-DFFE-4583-93F7-19F027E60ADB}"/>
              </a:ext>
            </a:extLst>
          </p:cNvPr>
          <p:cNvCxnSpPr>
            <a:cxnSpLocks/>
          </p:cNvCxnSpPr>
          <p:nvPr/>
        </p:nvCxnSpPr>
        <p:spPr>
          <a:xfrm rot="10800000">
            <a:off x="1253051" y="2033220"/>
            <a:ext cx="3023328" cy="2849117"/>
          </a:xfrm>
          <a:prstGeom prst="bentConnector3">
            <a:avLst>
              <a:gd name="adj1" fmla="val 100200"/>
            </a:avLst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Arrow: Chevron 100">
            <a:extLst>
              <a:ext uri="{FF2B5EF4-FFF2-40B4-BE49-F238E27FC236}">
                <a16:creationId xmlns:a16="http://schemas.microsoft.com/office/drawing/2014/main" id="{BCBCA1D8-59B1-4B5C-A93F-CFDF2A22D17C}"/>
              </a:ext>
            </a:extLst>
          </p:cNvPr>
          <p:cNvSpPr/>
          <p:nvPr/>
        </p:nvSpPr>
        <p:spPr>
          <a:xfrm>
            <a:off x="2296884" y="1361128"/>
            <a:ext cx="198439" cy="124106"/>
          </a:xfrm>
          <a:prstGeom prst="chevron">
            <a:avLst>
              <a:gd name="adj" fmla="val 40000"/>
            </a:avLst>
          </a:prstGeom>
          <a:solidFill>
            <a:schemeClr val="accent1"/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2" name="Arrow: Chevron 101">
            <a:extLst>
              <a:ext uri="{FF2B5EF4-FFF2-40B4-BE49-F238E27FC236}">
                <a16:creationId xmlns:a16="http://schemas.microsoft.com/office/drawing/2014/main" id="{09C6C236-4CA1-4376-A480-79B36C8392AB}"/>
              </a:ext>
            </a:extLst>
          </p:cNvPr>
          <p:cNvSpPr/>
          <p:nvPr/>
        </p:nvSpPr>
        <p:spPr>
          <a:xfrm>
            <a:off x="3864467" y="1361128"/>
            <a:ext cx="198439" cy="124106"/>
          </a:xfrm>
          <a:prstGeom prst="chevron">
            <a:avLst>
              <a:gd name="adj" fmla="val 40000"/>
            </a:avLst>
          </a:prstGeom>
          <a:solidFill>
            <a:schemeClr val="accent1"/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3" name="Arrow: Chevron 102">
            <a:extLst>
              <a:ext uri="{FF2B5EF4-FFF2-40B4-BE49-F238E27FC236}">
                <a16:creationId xmlns:a16="http://schemas.microsoft.com/office/drawing/2014/main" id="{0FB54B33-B4D9-43F9-89E9-3148E3989335}"/>
              </a:ext>
            </a:extLst>
          </p:cNvPr>
          <p:cNvSpPr/>
          <p:nvPr/>
        </p:nvSpPr>
        <p:spPr>
          <a:xfrm>
            <a:off x="6104337" y="1361128"/>
            <a:ext cx="198439" cy="124106"/>
          </a:xfrm>
          <a:prstGeom prst="chevron">
            <a:avLst>
              <a:gd name="adj" fmla="val 40000"/>
            </a:avLst>
          </a:prstGeom>
          <a:solidFill>
            <a:schemeClr val="accent1"/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4" name="Arrow: Chevron 103">
            <a:extLst>
              <a:ext uri="{FF2B5EF4-FFF2-40B4-BE49-F238E27FC236}">
                <a16:creationId xmlns:a16="http://schemas.microsoft.com/office/drawing/2014/main" id="{193D0D4F-5185-4203-9723-0C5F33C9FA29}"/>
              </a:ext>
            </a:extLst>
          </p:cNvPr>
          <p:cNvSpPr/>
          <p:nvPr/>
        </p:nvSpPr>
        <p:spPr>
          <a:xfrm>
            <a:off x="8256719" y="1363181"/>
            <a:ext cx="198439" cy="124106"/>
          </a:xfrm>
          <a:prstGeom prst="chevron">
            <a:avLst>
              <a:gd name="adj" fmla="val 40000"/>
            </a:avLst>
          </a:prstGeom>
          <a:solidFill>
            <a:schemeClr val="accent1"/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pic>
        <p:nvPicPr>
          <p:cNvPr id="105" name="object 31">
            <a:extLst>
              <a:ext uri="{FF2B5EF4-FFF2-40B4-BE49-F238E27FC236}">
                <a16:creationId xmlns:a16="http://schemas.microsoft.com/office/drawing/2014/main" id="{1928B570-0C1A-4E80-98EE-506CE11929CF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544503" y="3662090"/>
            <a:ext cx="228600" cy="1371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8431</TotalTime>
  <Words>171</Words>
  <Application>Microsoft Office PowerPoint</Application>
  <PresentationFormat>Widescreen</PresentationFormat>
  <Paragraphs>47</Paragraphs>
  <Slides>1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Lifecycle of a FOID Application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R. Sheehan</dc:creator>
  <cp:lastModifiedBy>Burns, Candace</cp:lastModifiedBy>
  <cp:revision>49</cp:revision>
  <cp:lastPrinted>2023-02-02T17:35:16Z</cp:lastPrinted>
  <dcterms:created xsi:type="dcterms:W3CDTF">2022-11-10T19:07:50Z</dcterms:created>
  <dcterms:modified xsi:type="dcterms:W3CDTF">2023-02-02T17:35:21Z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2020-06-29T00:00:00Z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2022-11-10T00:00:00Z</vt:filetime>
  </property>
  <property fmtid="{D5CDD505-2E9C-101B-9397-08002B2CF9AE}" pid="5" name="Producer">
    <vt:lpwstr>Microsoft® PowerPoint® 2016</vt:lpwstr>
  </property>
</Properties>
</file>